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handoutMasterIdLst>
    <p:handoutMasterId r:id="rId26"/>
  </p:handoutMasterIdLst>
  <p:sldIdLst>
    <p:sldId id="289" r:id="rId5"/>
    <p:sldId id="286" r:id="rId6"/>
    <p:sldId id="292" r:id="rId7"/>
    <p:sldId id="293" r:id="rId8"/>
    <p:sldId id="298" r:id="rId9"/>
    <p:sldId id="299" r:id="rId10"/>
    <p:sldId id="294" r:id="rId11"/>
    <p:sldId id="300" r:id="rId12"/>
    <p:sldId id="301" r:id="rId13"/>
    <p:sldId id="295" r:id="rId14"/>
    <p:sldId id="296" r:id="rId15"/>
    <p:sldId id="297" r:id="rId16"/>
    <p:sldId id="291" r:id="rId17"/>
    <p:sldId id="270" r:id="rId18"/>
    <p:sldId id="273" r:id="rId19"/>
    <p:sldId id="290" r:id="rId20"/>
    <p:sldId id="268" r:id="rId21"/>
    <p:sldId id="271" r:id="rId22"/>
    <p:sldId id="287"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BFB863-E632-4A65-92AB-5194384233A6}">
          <p14:sldIdLst>
            <p14:sldId id="289"/>
            <p14:sldId id="286"/>
            <p14:sldId id="292"/>
            <p14:sldId id="293"/>
          </p14:sldIdLst>
        </p14:section>
        <p14:section name="Untitled Section" id="{EB490E98-FCC7-4CFD-98C9-C24228D65807}">
          <p14:sldIdLst>
            <p14:sldId id="298"/>
            <p14:sldId id="299"/>
            <p14:sldId id="294"/>
            <p14:sldId id="300"/>
            <p14:sldId id="301"/>
            <p14:sldId id="295"/>
            <p14:sldId id="296"/>
            <p14:sldId id="297"/>
          </p14:sldIdLst>
        </p14:section>
        <p14:section name="Appendix" id="{CA134E7C-176B-4EF8-8356-D8AE27992024}">
          <p14:sldIdLst>
            <p14:sldId id="291"/>
            <p14:sldId id="270"/>
            <p14:sldId id="273"/>
            <p14:sldId id="290"/>
            <p14:sldId id="268"/>
            <p14:sldId id="271"/>
            <p14:sldId id="287"/>
            <p14:sldId id="288"/>
          </p14:sldIdLst>
        </p14:section>
      </p14:sectionLst>
    </p:ex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2E"/>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p:scale>
          <a:sx n="104" d="100"/>
          <a:sy n="104" d="100"/>
        </p:scale>
        <p:origin x="810" y="10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38C1-46BF-8440-AEFD0DA39D91}"/>
              </c:ext>
            </c:extLst>
          </c:dPt>
          <c:dPt>
            <c:idx val="1"/>
            <c:bubble3D val="0"/>
            <c:spPr>
              <a:solidFill>
                <a:schemeClr val="bg2"/>
              </a:solidFill>
              <a:ln w="19050">
                <a:noFill/>
              </a:ln>
              <a:effectLst/>
            </c:spPr>
            <c:extLst>
              <c:ext xmlns:c16="http://schemas.microsoft.com/office/drawing/2014/chart" uri="{C3380CC4-5D6E-409C-BE32-E72D297353CC}">
                <c16:uniqueId val="{00000002-38C1-46BF-8440-AEFD0DA39D91}"/>
              </c:ext>
            </c:extLst>
          </c:dPt>
          <c:cat>
            <c:strRef>
              <c:f>Sheet1!$A$2:$A$3</c:f>
              <c:strCache>
                <c:ptCount val="2"/>
                <c:pt idx="0">
                  <c:v>1st Qtr</c:v>
                </c:pt>
                <c:pt idx="1">
                  <c:v>2nd Qtr</c:v>
                </c:pt>
              </c:strCache>
            </c:strRef>
          </c:cat>
          <c:val>
            <c:numRef>
              <c:f>Sheet1!$B$2:$B$3</c:f>
              <c:numCache>
                <c:formatCode>General</c:formatCode>
                <c:ptCount val="2"/>
                <c:pt idx="0">
                  <c:v>47</c:v>
                </c:pt>
                <c:pt idx="1">
                  <c:v>53</c:v>
                </c:pt>
              </c:numCache>
            </c:numRef>
          </c:val>
          <c:extLst>
            <c:ext xmlns:c16="http://schemas.microsoft.com/office/drawing/2014/chart" uri="{C3380CC4-5D6E-409C-BE32-E72D297353CC}">
              <c16:uniqueId val="{00000000-38C1-46BF-8440-AEFD0DA39D91}"/>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64E-4D58-81DC-2B1385B5A2BF}"/>
              </c:ext>
            </c:extLst>
          </c:dPt>
          <c:dPt>
            <c:idx val="1"/>
            <c:bubble3D val="0"/>
            <c:spPr>
              <a:solidFill>
                <a:schemeClr val="bg2"/>
              </a:solidFill>
              <a:ln w="19050">
                <a:noFill/>
              </a:ln>
              <a:effectLst/>
            </c:spPr>
            <c:extLst>
              <c:ext xmlns:c16="http://schemas.microsoft.com/office/drawing/2014/chart" uri="{C3380CC4-5D6E-409C-BE32-E72D297353CC}">
                <c16:uniqueId val="{00000003-364E-4D58-81DC-2B1385B5A2BF}"/>
              </c:ext>
            </c:extLst>
          </c:dPt>
          <c:cat>
            <c:strRef>
              <c:f>Sheet1!$A$2:$A$3</c:f>
              <c:strCache>
                <c:ptCount val="2"/>
                <c:pt idx="0">
                  <c:v>1st Qtr</c:v>
                </c:pt>
                <c:pt idx="1">
                  <c:v>2nd Qtr</c:v>
                </c:pt>
              </c:strCache>
            </c:str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364E-4D58-81DC-2B1385B5A2BF}"/>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3974-451F-922D-5036AF7DB1A6}"/>
              </c:ext>
            </c:extLst>
          </c:dPt>
          <c:dPt>
            <c:idx val="1"/>
            <c:bubble3D val="0"/>
            <c:spPr>
              <a:solidFill>
                <a:schemeClr val="bg2"/>
              </a:solidFill>
              <a:ln w="19050">
                <a:noFill/>
              </a:ln>
              <a:effectLst/>
            </c:spPr>
            <c:extLst>
              <c:ext xmlns:c16="http://schemas.microsoft.com/office/drawing/2014/chart" uri="{C3380CC4-5D6E-409C-BE32-E72D297353CC}">
                <c16:uniqueId val="{00000003-3974-451F-922D-5036AF7DB1A6}"/>
              </c:ext>
            </c:extLst>
          </c:dPt>
          <c:cat>
            <c:strRef>
              <c:f>Sheet1!$A$2:$A$3</c:f>
              <c:strCache>
                <c:ptCount val="2"/>
                <c:pt idx="0">
                  <c:v>1st Qtr</c:v>
                </c:pt>
                <c:pt idx="1">
                  <c:v>2nd Qtr</c:v>
                </c:pt>
              </c:strCache>
            </c:strRef>
          </c:cat>
          <c:val>
            <c:numRef>
              <c:f>Sheet1!$B$2:$B$3</c:f>
              <c:numCache>
                <c:formatCode>General</c:formatCode>
                <c:ptCount val="2"/>
                <c:pt idx="0">
                  <c:v>17</c:v>
                </c:pt>
                <c:pt idx="1">
                  <c:v>83</c:v>
                </c:pt>
              </c:numCache>
            </c:numRef>
          </c:val>
          <c:extLst>
            <c:ext xmlns:c16="http://schemas.microsoft.com/office/drawing/2014/chart" uri="{C3380CC4-5D6E-409C-BE32-E72D297353CC}">
              <c16:uniqueId val="{00000004-3974-451F-922D-5036AF7DB1A6}"/>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0011-4772-93FF-8CF059B07177}"/>
              </c:ext>
            </c:extLst>
          </c:dPt>
          <c:dPt>
            <c:idx val="1"/>
            <c:bubble3D val="0"/>
            <c:spPr>
              <a:solidFill>
                <a:schemeClr val="bg2"/>
              </a:solidFill>
              <a:ln w="19050">
                <a:noFill/>
              </a:ln>
              <a:effectLst/>
            </c:spPr>
            <c:extLst>
              <c:ext xmlns:c16="http://schemas.microsoft.com/office/drawing/2014/chart" uri="{C3380CC4-5D6E-409C-BE32-E72D297353CC}">
                <c16:uniqueId val="{00000003-0011-4772-93FF-8CF059B07177}"/>
              </c:ext>
            </c:extLst>
          </c:dPt>
          <c:cat>
            <c:strRef>
              <c:f>Sheet1!$A$2:$A$3</c:f>
              <c:strCache>
                <c:ptCount val="2"/>
                <c:pt idx="0">
                  <c:v>1st Qtr</c:v>
                </c:pt>
                <c:pt idx="1">
                  <c:v>2nd Qtr</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4-0011-4772-93FF-8CF059B0717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B7EF-486F-B9C3-BB44DDE740B7}"/>
              </c:ext>
            </c:extLst>
          </c:dPt>
          <c:dPt>
            <c:idx val="1"/>
            <c:bubble3D val="0"/>
            <c:spPr>
              <a:solidFill>
                <a:schemeClr val="bg2"/>
              </a:solidFill>
              <a:ln w="19050">
                <a:noFill/>
              </a:ln>
              <a:effectLst/>
            </c:spPr>
            <c:extLst>
              <c:ext xmlns:c16="http://schemas.microsoft.com/office/drawing/2014/chart" uri="{C3380CC4-5D6E-409C-BE32-E72D297353CC}">
                <c16:uniqueId val="{00000003-B7EF-486F-B9C3-BB44DDE740B7}"/>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B7EF-486F-B9C3-BB44DDE740B7}"/>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2"/>
                </a:solidFill>
              </a:rPr>
              <a:t>Annual Sales &amp; Gross Profit</a:t>
            </a:r>
          </a:p>
        </c:rich>
      </c:tx>
      <c:layout>
        <c:manualLayout>
          <c:xMode val="edge"/>
          <c:yMode val="edge"/>
          <c:x val="9.9205277819246675E-3"/>
          <c:y val="9.2836257309941526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Total Sales</c:v>
                </c:pt>
              </c:strCache>
            </c:strRef>
          </c:tx>
          <c:spPr>
            <a:solidFill>
              <a:schemeClr val="accent2"/>
            </a:solidFill>
            <a:ln>
              <a:noFill/>
            </a:ln>
            <a:effectLst/>
          </c:spPr>
          <c:invertIfNegative val="0"/>
          <c:cat>
            <c:strRef>
              <c:f>Sheet1!$A$2:$A$4</c:f>
              <c:strCache>
                <c:ptCount val="3"/>
                <c:pt idx="0">
                  <c:v>Year 1</c:v>
                </c:pt>
                <c:pt idx="1">
                  <c:v>Year 2</c:v>
                </c:pt>
                <c:pt idx="2">
                  <c:v>Year 3</c:v>
                </c:pt>
              </c:strCache>
            </c:strRef>
          </c:cat>
          <c:val>
            <c:numRef>
              <c:f>Sheet1!$B$2:$B$4</c:f>
              <c:numCache>
                <c:formatCode>General</c:formatCode>
                <c:ptCount val="3"/>
                <c:pt idx="0">
                  <c:v>300</c:v>
                </c:pt>
                <c:pt idx="1">
                  <c:v>400</c:v>
                </c:pt>
                <c:pt idx="2">
                  <c:v>500</c:v>
                </c:pt>
              </c:numCache>
            </c:numRef>
          </c:val>
          <c:extLst>
            <c:ext xmlns:c16="http://schemas.microsoft.com/office/drawing/2014/chart" uri="{C3380CC4-5D6E-409C-BE32-E72D297353CC}">
              <c16:uniqueId val="{00000000-8E30-4838-AC67-F96C488013E6}"/>
            </c:ext>
          </c:extLst>
        </c:ser>
        <c:ser>
          <c:idx val="1"/>
          <c:order val="1"/>
          <c:tx>
            <c:strRef>
              <c:f>Sheet1!$C$1</c:f>
              <c:strCache>
                <c:ptCount val="1"/>
                <c:pt idx="0">
                  <c:v>Net Profit</c:v>
                </c:pt>
              </c:strCache>
            </c:strRef>
          </c:tx>
          <c:spPr>
            <a:solidFill>
              <a:schemeClr val="bg2">
                <a:lumMod val="40000"/>
                <a:lumOff val="60000"/>
              </a:schemeClr>
            </a:solidFill>
            <a:ln>
              <a:noFill/>
            </a:ln>
            <a:effectLst/>
          </c:spPr>
          <c:invertIfNegative val="0"/>
          <c:cat>
            <c:strRef>
              <c:f>Sheet1!$A$2:$A$4</c:f>
              <c:strCache>
                <c:ptCount val="3"/>
                <c:pt idx="0">
                  <c:v>Year 1</c:v>
                </c:pt>
                <c:pt idx="1">
                  <c:v>Year 2</c:v>
                </c:pt>
                <c:pt idx="2">
                  <c:v>Year 3</c:v>
                </c:pt>
              </c:strCache>
            </c:strRef>
          </c:cat>
          <c:val>
            <c:numRef>
              <c:f>Sheet1!$C$2:$C$4</c:f>
              <c:numCache>
                <c:formatCode>General</c:formatCode>
                <c:ptCount val="3"/>
                <c:pt idx="0">
                  <c:v>36</c:v>
                </c:pt>
                <c:pt idx="1">
                  <c:v>48</c:v>
                </c:pt>
                <c:pt idx="2">
                  <c:v>60</c:v>
                </c:pt>
              </c:numCache>
            </c:numRef>
          </c:val>
          <c:extLst>
            <c:ext xmlns:c16="http://schemas.microsoft.com/office/drawing/2014/chart" uri="{C3380CC4-5D6E-409C-BE32-E72D297353CC}">
              <c16:uniqueId val="{00000001-8E30-4838-AC67-F96C488013E6}"/>
            </c:ext>
          </c:extLst>
        </c:ser>
        <c:dLbls>
          <c:showLegendKey val="0"/>
          <c:showVal val="0"/>
          <c:showCatName val="0"/>
          <c:showSerName val="0"/>
          <c:showPercent val="0"/>
          <c:showBubbleSize val="0"/>
        </c:dLbls>
        <c:gapWidth val="72"/>
        <c:overlap val="-12"/>
        <c:axId val="490625744"/>
        <c:axId val="490625104"/>
      </c:barChart>
      <c:catAx>
        <c:axId val="49062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104"/>
        <c:crosses val="autoZero"/>
        <c:auto val="1"/>
        <c:lblAlgn val="ctr"/>
        <c:lblOffset val="100"/>
        <c:noMultiLvlLbl val="0"/>
      </c:catAx>
      <c:valAx>
        <c:axId val="490625104"/>
        <c:scaling>
          <c:orientation val="minMax"/>
          <c:max val="500"/>
        </c:scaling>
        <c:delete val="0"/>
        <c:axPos val="l"/>
        <c:majorGridlines>
          <c:spPr>
            <a:ln w="317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06257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solidFill>
          </c:spPr>
          <c:dPt>
            <c:idx val="0"/>
            <c:bubble3D val="0"/>
            <c:spPr>
              <a:solidFill>
                <a:schemeClr val="accent3"/>
              </a:solidFill>
              <a:ln w="19050">
                <a:noFill/>
              </a:ln>
              <a:effectLst/>
            </c:spPr>
            <c:extLst>
              <c:ext xmlns:c16="http://schemas.microsoft.com/office/drawing/2014/chart" uri="{C3380CC4-5D6E-409C-BE32-E72D297353CC}">
                <c16:uniqueId val="{00000001-D42E-4A67-ABB7-DD78A2E787CE}"/>
              </c:ext>
            </c:extLst>
          </c:dPt>
          <c:dPt>
            <c:idx val="1"/>
            <c:bubble3D val="0"/>
            <c:spPr>
              <a:solidFill>
                <a:schemeClr val="accent5"/>
              </a:solidFill>
              <a:ln w="19050">
                <a:noFill/>
              </a:ln>
              <a:effectLst/>
            </c:spPr>
            <c:extLst>
              <c:ext xmlns:c16="http://schemas.microsoft.com/office/drawing/2014/chart" uri="{C3380CC4-5D6E-409C-BE32-E72D297353CC}">
                <c16:uniqueId val="{00000003-D42E-4A67-ABB7-DD78A2E787CE}"/>
              </c:ext>
            </c:extLst>
          </c:dPt>
          <c:dPt>
            <c:idx val="2"/>
            <c:bubble3D val="0"/>
            <c:spPr>
              <a:solidFill>
                <a:schemeClr val="accent4"/>
              </a:solidFill>
              <a:ln w="19050">
                <a:noFill/>
              </a:ln>
              <a:effectLst/>
            </c:spPr>
            <c:extLst>
              <c:ext xmlns:c16="http://schemas.microsoft.com/office/drawing/2014/chart" uri="{C3380CC4-5D6E-409C-BE32-E72D297353CC}">
                <c16:uniqueId val="{00000005-D42E-4A67-ABB7-DD78A2E787CE}"/>
              </c:ext>
            </c:extLst>
          </c:dPt>
          <c:dPt>
            <c:idx val="3"/>
            <c:bubble3D val="0"/>
            <c:spPr>
              <a:solidFill>
                <a:schemeClr val="accent6"/>
              </a:solidFill>
              <a:ln w="19050">
                <a:noFill/>
              </a:ln>
              <a:effectLst/>
            </c:spPr>
            <c:extLst>
              <c:ext xmlns:c16="http://schemas.microsoft.com/office/drawing/2014/chart" uri="{C3380CC4-5D6E-409C-BE32-E72D297353CC}">
                <c16:uniqueId val="{00000007-D42E-4A67-ABB7-DD78A2E787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15</c:v>
                </c:pt>
                <c:pt idx="2">
                  <c:v>10</c:v>
                </c:pt>
                <c:pt idx="3">
                  <c:v>20</c:v>
                </c:pt>
              </c:numCache>
            </c:numRef>
          </c:val>
          <c:extLst>
            <c:ext xmlns:c16="http://schemas.microsoft.com/office/drawing/2014/chart" uri="{C3380CC4-5D6E-409C-BE32-E72D297353CC}">
              <c16:uniqueId val="{00000008-D42E-4A67-ABB7-DD78A2E787CE}"/>
            </c:ext>
          </c:extLst>
        </c:ser>
        <c:dLbls>
          <c:showLegendKey val="0"/>
          <c:showVal val="0"/>
          <c:showCatName val="0"/>
          <c:showSerName val="0"/>
          <c:showPercent val="0"/>
          <c:showBubbleSize val="0"/>
          <c:showLeaderLines val="1"/>
        </c:dLbls>
        <c:firstSliceAng val="12"/>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1/25/2025</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1335137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314206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663A-5A12-1D75-1D8C-37FBA0FEB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AF4F2-5495-6608-A277-9CD8C58FF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9EB8D-E4FD-40F6-2447-1F265AEDD7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C2744-2BC2-00A4-F34B-26EB5362EAD3}"/>
              </a:ext>
            </a:extLst>
          </p:cNvPr>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418467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14CBC-13C8-B8E9-E65C-610C184BDE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921D2-7E77-DDEA-B833-B3B756055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83FC1-BF76-054E-50B3-FB3A7BB0A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60D17-A43B-594F-BB8A-0610D9615870}"/>
              </a:ext>
            </a:extLst>
          </p:cNvPr>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343327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3F53-C8E3-4D58-EF16-70269D04F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1196D-84B2-ADF7-AD56-F2952AE2E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035D2-4C7C-F741-8442-8CFE1E6E7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7699CE-017B-E617-A5FC-A88B5AEDB9D8}"/>
              </a:ext>
            </a:extLst>
          </p:cNvPr>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13145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14102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3541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1/25/2025</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1/25/2025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_2">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29438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1/25/2025</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1/25/2025</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1/25/2025</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1/25/2025</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1/25/2025</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1/25/2025</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1/25/2025</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0" y="0"/>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19839"/>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Unemployment </a:t>
            </a:r>
            <a:br>
              <a:rPr lang="en-US" sz="5000" dirty="0">
                <a:solidFill>
                  <a:schemeClr val="bg1"/>
                </a:solidFill>
              </a:rPr>
            </a:br>
            <a:r>
              <a:rPr lang="en-US" sz="5000" dirty="0">
                <a:solidFill>
                  <a:schemeClr val="bg1"/>
                </a:solidFill>
              </a:rPr>
              <a:t>Data Analysis</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0" y="5302250"/>
            <a:ext cx="2870200" cy="1535911"/>
          </a:xfrm>
          <a:solidFill>
            <a:schemeClr val="accent2">
              <a:alpha val="90000"/>
            </a:schemeClr>
          </a:solidFill>
        </p:spPr>
        <p:txBody>
          <a:bodyPr anchor="t" anchorCtr="0">
            <a:normAutofit/>
          </a:bodyPr>
          <a:lstStyle/>
          <a:p>
            <a:pPr algn="l"/>
            <a:r>
              <a:rPr lang="en-US" sz="2500" b="1" i="0" u="sng" spc="65" dirty="0">
                <a:solidFill>
                  <a:schemeClr val="accent1"/>
                </a:solidFill>
                <a:cs typeface="Arial"/>
              </a:rPr>
              <a:t>Analyst Grou</a:t>
            </a:r>
            <a:r>
              <a:rPr lang="en-US" i="0" u="sng" dirty="0"/>
              <a:t>p 3</a:t>
            </a:r>
          </a:p>
          <a:p>
            <a:pPr algn="l"/>
            <a:r>
              <a:rPr lang="en-US" sz="1600" i="0" dirty="0">
                <a:solidFill>
                  <a:schemeClr val="bg1"/>
                </a:solidFill>
              </a:rPr>
              <a:t>Frank</a:t>
            </a:r>
          </a:p>
          <a:p>
            <a:pPr algn="l"/>
            <a:r>
              <a:rPr lang="en-US" sz="1600" b="1" i="0" spc="65" dirty="0" err="1">
                <a:solidFill>
                  <a:schemeClr val="bg1"/>
                </a:solidFill>
                <a:cs typeface="Arial"/>
              </a:rPr>
              <a:t>Mareme</a:t>
            </a:r>
            <a:endParaRPr lang="en-US" sz="1600" i="0" dirty="0">
              <a:solidFill>
                <a:schemeClr val="bg1"/>
              </a:solidFill>
            </a:endParaRPr>
          </a:p>
          <a:p>
            <a:pPr algn="l"/>
            <a:r>
              <a:rPr lang="en-US" sz="1600" b="1" i="0" spc="65" dirty="0">
                <a:solidFill>
                  <a:schemeClr val="bg1"/>
                </a:solidFill>
                <a:cs typeface="Arial"/>
              </a:rPr>
              <a:t>Mike</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D8B0-A459-40C6-88F5-B75AF7CFF79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63DDE3D2-B810-4234-703A-E01226806428}"/>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63D567B9-F848-C929-7AAB-D8AD299605BB}"/>
              </a:ext>
            </a:extLst>
          </p:cNvPr>
          <p:cNvSpPr/>
          <p:nvPr/>
        </p:nvSpPr>
        <p:spPr>
          <a:xfrm>
            <a:off x="2400" y="-13252"/>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A4B819D-CA48-46D4-57BC-BFA91279E661}"/>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59A8293B-D50A-ED2B-E98E-D1B6C382411C}"/>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11" name="object 5" descr="Beige rectangle">
            <a:extLst>
              <a:ext uri="{FF2B5EF4-FFF2-40B4-BE49-F238E27FC236}">
                <a16:creationId xmlns:a16="http://schemas.microsoft.com/office/drawing/2014/main" id="{44E72DFE-F35B-188D-0B4A-FDA55233752F}"/>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174807DC-9C1B-BD3C-4241-B7A4684B095B}"/>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E8842A-53A3-AAD3-BD6B-64B896B8E5CE}"/>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Lastly the impact of COVID-19</a:t>
            </a:r>
          </a:p>
        </p:txBody>
      </p:sp>
      <p:cxnSp>
        <p:nvCxnSpPr>
          <p:cNvPr id="4" name="Straight Connector 3" descr="Line">
            <a:extLst>
              <a:ext uri="{FF2B5EF4-FFF2-40B4-BE49-F238E27FC236}">
                <a16:creationId xmlns:a16="http://schemas.microsoft.com/office/drawing/2014/main" id="{C81C2562-5D76-A27A-4211-997F2E0DBE18}"/>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59147AEF-EC39-32A6-B37F-D65547958672}"/>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5DB0D332-117F-BA3D-0DF1-E188E74DB3FE}"/>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F9E1E1-39C3-D2F6-1470-1DEB1D8FBCBF}"/>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D9AE1B4C-94CC-FA83-8F6D-810F0E34539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D04691F4-4EAA-DE21-9EF5-972F1A3BDD94}"/>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9AD7E3A2-7EBF-88F7-D3C1-3C1DED841D07}"/>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0CC8CFFD-6D29-AFEC-DD53-4C67755D1BB4}"/>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A54350EB-B21B-7012-C0A3-E8394F3C97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3964779"/>
            <a:ext cx="2325365" cy="1887745"/>
          </a:xfrm>
          <a:prstGeom prst="rect">
            <a:avLst/>
          </a:prstGeom>
        </p:spPr>
      </p:pic>
      <p:pic>
        <p:nvPicPr>
          <p:cNvPr id="24" name="Picture 23">
            <a:extLst>
              <a:ext uri="{FF2B5EF4-FFF2-40B4-BE49-F238E27FC236}">
                <a16:creationId xmlns:a16="http://schemas.microsoft.com/office/drawing/2014/main" id="{64C7571B-BA4F-D6DE-39CE-FF4CB666FD99}"/>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BC6BFCDF-8CDA-A79E-E532-EC7610EF87B5}"/>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3" name="Rectangle 2">
            <a:extLst>
              <a:ext uri="{FF2B5EF4-FFF2-40B4-BE49-F238E27FC236}">
                <a16:creationId xmlns:a16="http://schemas.microsoft.com/office/drawing/2014/main" id="{A99576BE-5862-1A63-31BE-EBDB2F529E07}"/>
              </a:ext>
            </a:extLst>
          </p:cNvPr>
          <p:cNvSpPr/>
          <p:nvPr/>
        </p:nvSpPr>
        <p:spPr>
          <a:xfrm>
            <a:off x="80894" y="1447801"/>
            <a:ext cx="7952596"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55820A-1561-0A96-CD2A-5CF60EF22D78}"/>
              </a:ext>
            </a:extLst>
          </p:cNvPr>
          <p:cNvSpPr/>
          <p:nvPr/>
        </p:nvSpPr>
        <p:spPr>
          <a:xfrm>
            <a:off x="817485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DDC56BA2-2D39-010E-154B-CE870BEF65AB}"/>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Tree>
    <p:extLst>
      <p:ext uri="{BB962C8B-B14F-4D97-AF65-F5344CB8AC3E}">
        <p14:creationId xmlns:p14="http://schemas.microsoft.com/office/powerpoint/2010/main" val="282243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A510F-6C9F-6D49-B54B-80D1EB40CFB4}"/>
              </a:ext>
            </a:extLst>
          </p:cNvPr>
          <p:cNvPicPr>
            <a:picLocks noChangeAspect="1"/>
          </p:cNvPicPr>
          <p:nvPr/>
        </p:nvPicPr>
        <p:blipFill>
          <a:blip r:embed="rId2"/>
          <a:stretch>
            <a:fillRect/>
          </a:stretch>
        </p:blipFill>
        <p:spPr>
          <a:xfrm>
            <a:off x="1" y="962790"/>
            <a:ext cx="8813800" cy="4489272"/>
          </a:xfrm>
          <a:prstGeom prst="rect">
            <a:avLst/>
          </a:prstGeom>
        </p:spPr>
      </p:pic>
      <p:sp>
        <p:nvSpPr>
          <p:cNvPr id="2" name="Title 1">
            <a:extLst>
              <a:ext uri="{FF2B5EF4-FFF2-40B4-BE49-F238E27FC236}">
                <a16:creationId xmlns:a16="http://schemas.microsoft.com/office/drawing/2014/main" id="{4B2D2A0E-93F7-2429-B98A-DB63DCFA1100}"/>
              </a:ext>
            </a:extLst>
          </p:cNvPr>
          <p:cNvSpPr>
            <a:spLocks noGrp="1"/>
          </p:cNvSpPr>
          <p:nvPr>
            <p:ph type="title"/>
          </p:nvPr>
        </p:nvSpPr>
        <p:spPr>
          <a:xfrm>
            <a:off x="736600" y="136525"/>
            <a:ext cx="10515600" cy="568325"/>
          </a:xfrm>
        </p:spPr>
        <p:txBody>
          <a:bodyPr/>
          <a:lstStyle/>
          <a:p>
            <a:r>
              <a:rPr lang="en-US" dirty="0"/>
              <a:t>Impact of COVID-19 on Unemployment (1/2)</a:t>
            </a:r>
          </a:p>
        </p:txBody>
      </p:sp>
      <p:sp>
        <p:nvSpPr>
          <p:cNvPr id="3" name="Slide Number Placeholder 2">
            <a:extLst>
              <a:ext uri="{FF2B5EF4-FFF2-40B4-BE49-F238E27FC236}">
                <a16:creationId xmlns:a16="http://schemas.microsoft.com/office/drawing/2014/main" id="{7594906B-E285-E406-6A92-C0AD170742F2}"/>
              </a:ext>
            </a:extLst>
          </p:cNvPr>
          <p:cNvSpPr>
            <a:spLocks noGrp="1"/>
          </p:cNvSpPr>
          <p:nvPr>
            <p:ph type="sldNum" sz="quarter" idx="12"/>
          </p:nvPr>
        </p:nvSpPr>
        <p:spPr/>
        <p:txBody>
          <a:bodyPr/>
          <a:lstStyle/>
          <a:p>
            <a:fld id="{82EE24B5-652C-4DB5-B7C3-B5BBEC1280B1}" type="slidenum">
              <a:rPr lang="en-US" noProof="0" smtClean="0"/>
              <a:t>11</a:t>
            </a:fld>
            <a:endParaRPr lang="en-US" noProof="0" dirty="0"/>
          </a:p>
        </p:txBody>
      </p:sp>
      <p:sp>
        <p:nvSpPr>
          <p:cNvPr id="4" name="Content Placeholder 6">
            <a:extLst>
              <a:ext uri="{FF2B5EF4-FFF2-40B4-BE49-F238E27FC236}">
                <a16:creationId xmlns:a16="http://schemas.microsoft.com/office/drawing/2014/main" id="{E069874B-300F-DDC5-60AB-2F421E3FE035}"/>
              </a:ext>
            </a:extLst>
          </p:cNvPr>
          <p:cNvSpPr txBox="1">
            <a:spLocks/>
          </p:cNvSpPr>
          <p:nvPr/>
        </p:nvSpPr>
        <p:spPr bwMode="white">
          <a:xfrm>
            <a:off x="8935825" y="764486"/>
            <a:ext cx="3256174" cy="172029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tx1"/>
                </a:solidFill>
              </a:rPr>
              <a:t>Impact of COVID-19 on different market sectors</a:t>
            </a:r>
          </a:p>
          <a:p>
            <a:pPr>
              <a:lnSpc>
                <a:spcPct val="120000"/>
              </a:lnSpc>
              <a:spcBef>
                <a:spcPts val="100"/>
              </a:spcBef>
            </a:pPr>
            <a:r>
              <a:rPr lang="en-US" sz="1900" dirty="0">
                <a:solidFill>
                  <a:schemeClr val="tx1">
                    <a:lumMod val="50000"/>
                    <a:lumOff val="50000"/>
                  </a:schemeClr>
                </a:solidFill>
              </a:rPr>
              <a:t>Change in unemployment, wages, and jobs before and after covid (next slide)</a:t>
            </a:r>
          </a:p>
        </p:txBody>
      </p:sp>
      <p:grpSp>
        <p:nvGrpSpPr>
          <p:cNvPr id="16" name="Group 15">
            <a:extLst>
              <a:ext uri="{FF2B5EF4-FFF2-40B4-BE49-F238E27FC236}">
                <a16:creationId xmlns:a16="http://schemas.microsoft.com/office/drawing/2014/main" id="{D04D95F8-D8A6-2F69-7834-78C22244A5BA}"/>
              </a:ext>
            </a:extLst>
          </p:cNvPr>
          <p:cNvGrpSpPr/>
          <p:nvPr/>
        </p:nvGrpSpPr>
        <p:grpSpPr>
          <a:xfrm>
            <a:off x="5442777" y="5278880"/>
            <a:ext cx="3212026" cy="401500"/>
            <a:chOff x="3211097" y="5385211"/>
            <a:chExt cx="6097136" cy="401500"/>
          </a:xfrm>
        </p:grpSpPr>
        <p:sp>
          <p:nvSpPr>
            <p:cNvPr id="9" name="TextBox 8">
              <a:extLst>
                <a:ext uri="{FF2B5EF4-FFF2-40B4-BE49-F238E27FC236}">
                  <a16:creationId xmlns:a16="http://schemas.microsoft.com/office/drawing/2014/main" id="{44592033-BF77-67FC-84F3-F231C02F9E50}"/>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6B4AC744-F3BB-B9A8-FD8A-E4D1C7F9F433}"/>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4F25C252-7E13-D2A7-CFF2-27387DA1CFFC}"/>
              </a:ext>
            </a:extLst>
          </p:cNvPr>
          <p:cNvGraphicFramePr>
            <a:graphicFrameLocks noGrp="1"/>
          </p:cNvGraphicFramePr>
          <p:nvPr>
            <p:extLst>
              <p:ext uri="{D42A27DB-BD31-4B8C-83A1-F6EECF244321}">
                <p14:modId xmlns:p14="http://schemas.microsoft.com/office/powerpoint/2010/main" val="3078315462"/>
              </p:ext>
            </p:extLst>
          </p:nvPr>
        </p:nvGraphicFramePr>
        <p:xfrm>
          <a:off x="8998226" y="2964313"/>
          <a:ext cx="2968486" cy="1971482"/>
        </p:xfrm>
        <a:graphic>
          <a:graphicData uri="http://schemas.openxmlformats.org/drawingml/2006/table">
            <a:tbl>
              <a:tblPr firstRow="1" bandRow="1">
                <a:tableStyleId>{5C22544A-7EE6-4342-B048-85BDC9FD1C3A}</a:tableStyleId>
              </a:tblPr>
              <a:tblGrid>
                <a:gridCol w="1484243">
                  <a:extLst>
                    <a:ext uri="{9D8B030D-6E8A-4147-A177-3AD203B41FA5}">
                      <a16:colId xmlns:a16="http://schemas.microsoft.com/office/drawing/2014/main" val="2755016629"/>
                    </a:ext>
                  </a:extLst>
                </a:gridCol>
                <a:gridCol w="1484243">
                  <a:extLst>
                    <a:ext uri="{9D8B030D-6E8A-4147-A177-3AD203B41FA5}">
                      <a16:colId xmlns:a16="http://schemas.microsoft.com/office/drawing/2014/main" val="3764402615"/>
                    </a:ext>
                  </a:extLst>
                </a:gridCol>
              </a:tblGrid>
              <a:tr h="0">
                <a:tc>
                  <a:txBody>
                    <a:bodyPr/>
                    <a:lstStyle/>
                    <a:p>
                      <a:pPr algn="ctr"/>
                      <a:r>
                        <a:rPr lang="en-US" sz="1400" dirty="0">
                          <a:solidFill>
                            <a:schemeClr val="tx1"/>
                          </a:solidFill>
                        </a:rPr>
                        <a:t>Sector</a:t>
                      </a:r>
                    </a:p>
                  </a:txBody>
                  <a:tcPr anchor="ctr"/>
                </a:tc>
                <a:tc>
                  <a:txBody>
                    <a:bodyPr/>
                    <a:lstStyle/>
                    <a:p>
                      <a:pPr algn="ctr"/>
                      <a:r>
                        <a:rPr lang="en-US" sz="1400" dirty="0">
                          <a:solidFill>
                            <a:schemeClr val="tx1"/>
                          </a:solidFill>
                        </a:rPr>
                        <a:t>% Change</a:t>
                      </a:r>
                    </a:p>
                  </a:txBody>
                  <a:tcPr anchor="ctr"/>
                </a:tc>
                <a:extLst>
                  <a:ext uri="{0D108BD9-81ED-4DB2-BD59-A6C34878D82A}">
                    <a16:rowId xmlns:a16="http://schemas.microsoft.com/office/drawing/2014/main" val="793926902"/>
                  </a:ext>
                </a:extLst>
              </a:tr>
              <a:tr h="315181">
                <a:tc>
                  <a:txBody>
                    <a:bodyPr/>
                    <a:lstStyle/>
                    <a:p>
                      <a:pPr algn="ctr"/>
                      <a:r>
                        <a:rPr lang="en-US" sz="1400" dirty="0">
                          <a:solidFill>
                            <a:schemeClr val="tx1"/>
                          </a:solidFill>
                        </a:rPr>
                        <a:t>Leisure</a:t>
                      </a:r>
                    </a:p>
                  </a:txBody>
                  <a:tcPr anchor="ctr"/>
                </a:tc>
                <a:tc>
                  <a:txBody>
                    <a:bodyPr/>
                    <a:lstStyle/>
                    <a:p>
                      <a:pPr algn="ctr"/>
                      <a:r>
                        <a:rPr lang="en-US" sz="1400" dirty="0">
                          <a:solidFill>
                            <a:schemeClr val="tx1"/>
                          </a:solidFill>
                        </a:rPr>
                        <a:t>-17.8%</a:t>
                      </a:r>
                    </a:p>
                  </a:txBody>
                  <a:tcPr anchor="ctr"/>
                </a:tc>
                <a:extLst>
                  <a:ext uri="{0D108BD9-81ED-4DB2-BD59-A6C34878D82A}">
                    <a16:rowId xmlns:a16="http://schemas.microsoft.com/office/drawing/2014/main" val="613168152"/>
                  </a:ext>
                </a:extLst>
              </a:tr>
              <a:tr h="315181">
                <a:tc>
                  <a:txBody>
                    <a:bodyPr/>
                    <a:lstStyle/>
                    <a:p>
                      <a:pPr algn="ctr"/>
                      <a:r>
                        <a:rPr lang="en-US" sz="1400" dirty="0">
                          <a:solidFill>
                            <a:schemeClr val="tx1"/>
                          </a:solidFill>
                        </a:rPr>
                        <a:t>Manufacturing (MFG)</a:t>
                      </a:r>
                    </a:p>
                  </a:txBody>
                  <a:tcPr anchor="ctr"/>
                </a:tc>
                <a:tc>
                  <a:txBody>
                    <a:bodyPr/>
                    <a:lstStyle/>
                    <a:p>
                      <a:pPr algn="ctr"/>
                      <a:r>
                        <a:rPr lang="en-US" sz="1400" dirty="0">
                          <a:solidFill>
                            <a:schemeClr val="tx1"/>
                          </a:solidFill>
                        </a:rPr>
                        <a:t>-4.3%</a:t>
                      </a:r>
                    </a:p>
                  </a:txBody>
                  <a:tcPr anchor="ctr"/>
                </a:tc>
                <a:extLst>
                  <a:ext uri="{0D108BD9-81ED-4DB2-BD59-A6C34878D82A}">
                    <a16:rowId xmlns:a16="http://schemas.microsoft.com/office/drawing/2014/main" val="442435885"/>
                  </a:ext>
                </a:extLst>
              </a:tr>
              <a:tr h="315181">
                <a:tc>
                  <a:txBody>
                    <a:bodyPr/>
                    <a:lstStyle/>
                    <a:p>
                      <a:pPr algn="ctr"/>
                      <a:r>
                        <a:rPr lang="en-US" sz="1400" dirty="0">
                          <a:solidFill>
                            <a:schemeClr val="tx1"/>
                          </a:solidFill>
                        </a:rPr>
                        <a:t>Finance</a:t>
                      </a:r>
                    </a:p>
                  </a:txBody>
                  <a:tcPr anchor="ctr"/>
                </a:tc>
                <a:tc>
                  <a:txBody>
                    <a:bodyPr/>
                    <a:lstStyle/>
                    <a:p>
                      <a:pPr algn="ctr"/>
                      <a:r>
                        <a:rPr lang="en-US" sz="1400" dirty="0">
                          <a:solidFill>
                            <a:schemeClr val="tx1"/>
                          </a:solidFill>
                        </a:rPr>
                        <a:t>-0.02%</a:t>
                      </a:r>
                    </a:p>
                  </a:txBody>
                  <a:tcPr anchor="ctr"/>
                </a:tc>
                <a:extLst>
                  <a:ext uri="{0D108BD9-81ED-4DB2-BD59-A6C34878D82A}">
                    <a16:rowId xmlns:a16="http://schemas.microsoft.com/office/drawing/2014/main" val="547562645"/>
                  </a:ext>
                </a:extLst>
              </a:tr>
              <a:tr h="315181">
                <a:tc>
                  <a:txBody>
                    <a:bodyPr/>
                    <a:lstStyle/>
                    <a:p>
                      <a:pPr algn="ctr"/>
                      <a:r>
                        <a:rPr lang="en-US" sz="1400" dirty="0">
                          <a:solidFill>
                            <a:schemeClr val="tx1"/>
                          </a:solidFill>
                        </a:rPr>
                        <a:t>Information Technology</a:t>
                      </a:r>
                    </a:p>
                  </a:txBody>
                  <a:tcPr anchor="ctr"/>
                </a:tc>
                <a:tc>
                  <a:txBody>
                    <a:bodyPr/>
                    <a:lstStyle/>
                    <a:p>
                      <a:pPr algn="ctr"/>
                      <a:r>
                        <a:rPr lang="en-US" sz="1400" dirty="0">
                          <a:solidFill>
                            <a:schemeClr val="tx1"/>
                          </a:solidFill>
                        </a:rPr>
                        <a:t>-2.6%</a:t>
                      </a:r>
                    </a:p>
                  </a:txBody>
                  <a:tcPr anchor="ctr"/>
                </a:tc>
                <a:extLst>
                  <a:ext uri="{0D108BD9-81ED-4DB2-BD59-A6C34878D82A}">
                    <a16:rowId xmlns:a16="http://schemas.microsoft.com/office/drawing/2014/main" val="1058421180"/>
                  </a:ext>
                </a:extLst>
              </a:tr>
            </a:tbl>
          </a:graphicData>
        </a:graphic>
      </p:graphicFrame>
      <p:cxnSp>
        <p:nvCxnSpPr>
          <p:cNvPr id="13" name="Straight Connector 12">
            <a:extLst>
              <a:ext uri="{FF2B5EF4-FFF2-40B4-BE49-F238E27FC236}">
                <a16:creationId xmlns:a16="http://schemas.microsoft.com/office/drawing/2014/main" id="{04729AA0-50CB-E00C-F887-58117DBFCB96}"/>
              </a:ext>
            </a:extLst>
          </p:cNvPr>
          <p:cNvCxnSpPr/>
          <p:nvPr/>
        </p:nvCxnSpPr>
        <p:spPr>
          <a:xfrm flipV="1">
            <a:off x="1404730" y="962790"/>
            <a:ext cx="0" cy="4324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C2018-DDD8-B4C6-9309-38C585498E7D}"/>
              </a:ext>
            </a:extLst>
          </p:cNvPr>
          <p:cNvSpPr txBox="1"/>
          <p:nvPr/>
        </p:nvSpPr>
        <p:spPr>
          <a:xfrm>
            <a:off x="659847" y="5278880"/>
            <a:ext cx="1489765" cy="646331"/>
          </a:xfrm>
          <a:prstGeom prst="rect">
            <a:avLst/>
          </a:prstGeom>
          <a:noFill/>
          <a:ln w="12700">
            <a:solidFill>
              <a:srgbClr val="FF0000"/>
            </a:solidFill>
          </a:ln>
        </p:spPr>
        <p:txBody>
          <a:bodyPr wrap="square" rtlCol="0">
            <a:spAutoFit/>
          </a:bodyPr>
          <a:lstStyle/>
          <a:p>
            <a:r>
              <a:rPr lang="en-US" dirty="0"/>
              <a:t>COVID Start</a:t>
            </a:r>
          </a:p>
          <a:p>
            <a:r>
              <a:rPr lang="en-US" dirty="0"/>
              <a:t>~Mar 2020</a:t>
            </a:r>
          </a:p>
        </p:txBody>
      </p:sp>
      <p:sp>
        <p:nvSpPr>
          <p:cNvPr id="15" name="TextBox 14">
            <a:extLst>
              <a:ext uri="{FF2B5EF4-FFF2-40B4-BE49-F238E27FC236}">
                <a16:creationId xmlns:a16="http://schemas.microsoft.com/office/drawing/2014/main" id="{B6BDDCCE-1118-74C7-3DFF-161DEE0B9E58}"/>
              </a:ext>
            </a:extLst>
          </p:cNvPr>
          <p:cNvSpPr txBox="1"/>
          <p:nvPr/>
        </p:nvSpPr>
        <p:spPr>
          <a:xfrm>
            <a:off x="8935825"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B0DDFF16-10A5-6223-0F17-ADD224AF2135}"/>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 had the highest impact on areas such as Leisure</a:t>
            </a:r>
          </a:p>
        </p:txBody>
      </p:sp>
    </p:spTree>
    <p:extLst>
      <p:ext uri="{BB962C8B-B14F-4D97-AF65-F5344CB8AC3E}">
        <p14:creationId xmlns:p14="http://schemas.microsoft.com/office/powerpoint/2010/main" val="354191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E83C-659F-50B4-6493-AB2A42F9B3F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44BF7A5-3F2C-7F06-49D0-CAC29E3838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58" y="737352"/>
            <a:ext cx="6646312" cy="4714710"/>
          </a:xfrm>
          <a:prstGeom prst="rect">
            <a:avLst/>
          </a:prstGeom>
        </p:spPr>
      </p:pic>
      <p:sp>
        <p:nvSpPr>
          <p:cNvPr id="2" name="Title 1">
            <a:extLst>
              <a:ext uri="{FF2B5EF4-FFF2-40B4-BE49-F238E27FC236}">
                <a16:creationId xmlns:a16="http://schemas.microsoft.com/office/drawing/2014/main" id="{A1769689-DC91-034B-4FAF-6B76DA3FBD0A}"/>
              </a:ext>
            </a:extLst>
          </p:cNvPr>
          <p:cNvSpPr>
            <a:spLocks noGrp="1"/>
          </p:cNvSpPr>
          <p:nvPr>
            <p:ph type="title"/>
          </p:nvPr>
        </p:nvSpPr>
        <p:spPr>
          <a:xfrm>
            <a:off x="736600" y="136525"/>
            <a:ext cx="10515600" cy="568325"/>
          </a:xfrm>
        </p:spPr>
        <p:txBody>
          <a:bodyPr/>
          <a:lstStyle/>
          <a:p>
            <a:r>
              <a:rPr lang="en-US" dirty="0"/>
              <a:t>Impact of COVID-19 on Unemployment (2/2)</a:t>
            </a:r>
          </a:p>
        </p:txBody>
      </p:sp>
      <p:sp>
        <p:nvSpPr>
          <p:cNvPr id="3" name="Slide Number Placeholder 2">
            <a:extLst>
              <a:ext uri="{FF2B5EF4-FFF2-40B4-BE49-F238E27FC236}">
                <a16:creationId xmlns:a16="http://schemas.microsoft.com/office/drawing/2014/main" id="{206F9A7F-DA43-6B6B-F9E1-4598ACCD8E84}"/>
              </a:ext>
            </a:extLst>
          </p:cNvPr>
          <p:cNvSpPr>
            <a:spLocks noGrp="1"/>
          </p:cNvSpPr>
          <p:nvPr>
            <p:ph type="sldNum" sz="quarter" idx="12"/>
          </p:nvPr>
        </p:nvSpPr>
        <p:spPr/>
        <p:txBody>
          <a:bodyPr/>
          <a:lstStyle/>
          <a:p>
            <a:fld id="{82EE24B5-652C-4DB5-B7C3-B5BBEC1280B1}" type="slidenum">
              <a:rPr lang="en-US" noProof="0" smtClean="0"/>
              <a:t>12</a:t>
            </a:fld>
            <a:endParaRPr lang="en-US" noProof="0" dirty="0"/>
          </a:p>
        </p:txBody>
      </p:sp>
      <p:sp>
        <p:nvSpPr>
          <p:cNvPr id="4" name="Content Placeholder 6">
            <a:extLst>
              <a:ext uri="{FF2B5EF4-FFF2-40B4-BE49-F238E27FC236}">
                <a16:creationId xmlns:a16="http://schemas.microsoft.com/office/drawing/2014/main" id="{449A23AD-A036-C715-A808-331F79C757F3}"/>
              </a:ext>
            </a:extLst>
          </p:cNvPr>
          <p:cNvSpPr txBox="1">
            <a:spLocks/>
          </p:cNvSpPr>
          <p:nvPr/>
        </p:nvSpPr>
        <p:spPr bwMode="white">
          <a:xfrm>
            <a:off x="7438328" y="764486"/>
            <a:ext cx="4170575" cy="17202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00"/>
              </a:spcBef>
              <a:buNone/>
            </a:pPr>
            <a:r>
              <a:rPr lang="en-US" sz="1900" b="1" u="sng" dirty="0">
                <a:solidFill>
                  <a:schemeClr val="tx1"/>
                </a:solidFill>
              </a:rPr>
              <a:t>Investigation</a:t>
            </a:r>
          </a:p>
          <a:p>
            <a:pPr>
              <a:lnSpc>
                <a:spcPct val="120000"/>
              </a:lnSpc>
              <a:spcBef>
                <a:spcPts val="100"/>
              </a:spcBef>
            </a:pPr>
            <a:r>
              <a:rPr lang="en-US" sz="1900" dirty="0">
                <a:solidFill>
                  <a:schemeClr val="bg1">
                    <a:lumMod val="50000"/>
                  </a:schemeClr>
                </a:solidFill>
              </a:rPr>
              <a:t>Impact of COVID-19 on different market sectors (previous slide)</a:t>
            </a:r>
          </a:p>
          <a:p>
            <a:pPr>
              <a:lnSpc>
                <a:spcPct val="120000"/>
              </a:lnSpc>
              <a:spcBef>
                <a:spcPts val="100"/>
              </a:spcBef>
            </a:pPr>
            <a:r>
              <a:rPr lang="en-US" sz="1900" dirty="0">
                <a:solidFill>
                  <a:schemeClr val="tx1"/>
                </a:solidFill>
              </a:rPr>
              <a:t>Change in unemployment, wages, and jobs before and after covid</a:t>
            </a:r>
          </a:p>
        </p:txBody>
      </p:sp>
      <p:grpSp>
        <p:nvGrpSpPr>
          <p:cNvPr id="16" name="Group 15">
            <a:extLst>
              <a:ext uri="{FF2B5EF4-FFF2-40B4-BE49-F238E27FC236}">
                <a16:creationId xmlns:a16="http://schemas.microsoft.com/office/drawing/2014/main" id="{745ECBFC-3038-92BD-9EC5-CADE687DB777}"/>
              </a:ext>
            </a:extLst>
          </p:cNvPr>
          <p:cNvGrpSpPr/>
          <p:nvPr/>
        </p:nvGrpSpPr>
        <p:grpSpPr>
          <a:xfrm>
            <a:off x="357116" y="5452062"/>
            <a:ext cx="3212026" cy="401500"/>
            <a:chOff x="3211097" y="5385211"/>
            <a:chExt cx="6097136" cy="401500"/>
          </a:xfrm>
        </p:grpSpPr>
        <p:sp>
          <p:nvSpPr>
            <p:cNvPr id="9" name="TextBox 8">
              <a:extLst>
                <a:ext uri="{FF2B5EF4-FFF2-40B4-BE49-F238E27FC236}">
                  <a16:creationId xmlns:a16="http://schemas.microsoft.com/office/drawing/2014/main" id="{52640B02-7786-4519-D4D2-090EA6318371}"/>
                </a:ext>
              </a:extLst>
            </p:cNvPr>
            <p:cNvSpPr txBox="1"/>
            <p:nvPr/>
          </p:nvSpPr>
          <p:spPr>
            <a:xfrm>
              <a:off x="3211097" y="5555879"/>
              <a:ext cx="6097136" cy="230832"/>
            </a:xfrm>
            <a:prstGeom prst="rect">
              <a:avLst/>
            </a:prstGeom>
            <a:noFill/>
          </p:spPr>
          <p:txBody>
            <a:bodyPr wrap="square">
              <a:spAutoFit/>
            </a:bodyPr>
            <a:lstStyle/>
            <a:p>
              <a:r>
                <a:rPr lang="en-US" sz="900" dirty="0"/>
                <a:t>Data </a:t>
              </a:r>
              <a:r>
                <a:rPr lang="en-US" sz="900" dirty="0" err="1"/>
                <a:t>Source:https</a:t>
              </a:r>
              <a:r>
                <a:rPr lang="en-US" sz="900" dirty="0"/>
                <a:t>://www.bls.gov/data/home.htm</a:t>
              </a:r>
            </a:p>
          </p:txBody>
        </p:sp>
        <p:sp>
          <p:nvSpPr>
            <p:cNvPr id="10" name="TextBox 9">
              <a:extLst>
                <a:ext uri="{FF2B5EF4-FFF2-40B4-BE49-F238E27FC236}">
                  <a16:creationId xmlns:a16="http://schemas.microsoft.com/office/drawing/2014/main" id="{EA1ABE13-0DD2-89AC-26B8-511F3038FB89}"/>
                </a:ext>
              </a:extLst>
            </p:cNvPr>
            <p:cNvSpPr txBox="1"/>
            <p:nvPr/>
          </p:nvSpPr>
          <p:spPr>
            <a:xfrm>
              <a:off x="3211097" y="5385211"/>
              <a:ext cx="6097136" cy="230832"/>
            </a:xfrm>
            <a:prstGeom prst="rect">
              <a:avLst/>
            </a:prstGeom>
            <a:noFill/>
          </p:spPr>
          <p:txBody>
            <a:bodyPr wrap="square">
              <a:spAutoFit/>
            </a:bodyPr>
            <a:lstStyle/>
            <a:p>
              <a:r>
                <a:rPr lang="en-US" sz="900" b="1" u="sng" dirty="0"/>
                <a:t>U.S. Bureau of Labor Statistics</a:t>
              </a:r>
            </a:p>
          </p:txBody>
        </p:sp>
      </p:grpSp>
      <p:graphicFrame>
        <p:nvGraphicFramePr>
          <p:cNvPr id="11" name="Table 10">
            <a:extLst>
              <a:ext uri="{FF2B5EF4-FFF2-40B4-BE49-F238E27FC236}">
                <a16:creationId xmlns:a16="http://schemas.microsoft.com/office/drawing/2014/main" id="{FB359CFF-FA24-2EA5-C863-860CEDB56952}"/>
              </a:ext>
            </a:extLst>
          </p:cNvPr>
          <p:cNvGraphicFramePr>
            <a:graphicFrameLocks noGrp="1"/>
          </p:cNvGraphicFramePr>
          <p:nvPr>
            <p:extLst>
              <p:ext uri="{D42A27DB-BD31-4B8C-83A1-F6EECF244321}">
                <p14:modId xmlns:p14="http://schemas.microsoft.com/office/powerpoint/2010/main" val="1798560196"/>
              </p:ext>
            </p:extLst>
          </p:nvPr>
        </p:nvGraphicFramePr>
        <p:xfrm>
          <a:off x="6924261" y="2964313"/>
          <a:ext cx="4940292" cy="3084949"/>
        </p:xfrm>
        <a:graphic>
          <a:graphicData uri="http://schemas.openxmlformats.org/drawingml/2006/table">
            <a:tbl>
              <a:tblPr firstRow="1" bandRow="1">
                <a:tableStyleId>{5C22544A-7EE6-4342-B048-85BDC9FD1C3A}</a:tableStyleId>
              </a:tblPr>
              <a:tblGrid>
                <a:gridCol w="1704640">
                  <a:extLst>
                    <a:ext uri="{9D8B030D-6E8A-4147-A177-3AD203B41FA5}">
                      <a16:colId xmlns:a16="http://schemas.microsoft.com/office/drawing/2014/main" val="2755016629"/>
                    </a:ext>
                  </a:extLst>
                </a:gridCol>
                <a:gridCol w="1704640">
                  <a:extLst>
                    <a:ext uri="{9D8B030D-6E8A-4147-A177-3AD203B41FA5}">
                      <a16:colId xmlns:a16="http://schemas.microsoft.com/office/drawing/2014/main" val="3491214756"/>
                    </a:ext>
                  </a:extLst>
                </a:gridCol>
                <a:gridCol w="765506">
                  <a:extLst>
                    <a:ext uri="{9D8B030D-6E8A-4147-A177-3AD203B41FA5}">
                      <a16:colId xmlns:a16="http://schemas.microsoft.com/office/drawing/2014/main" val="3764402615"/>
                    </a:ext>
                  </a:extLst>
                </a:gridCol>
                <a:gridCol w="765506">
                  <a:extLst>
                    <a:ext uri="{9D8B030D-6E8A-4147-A177-3AD203B41FA5}">
                      <a16:colId xmlns:a16="http://schemas.microsoft.com/office/drawing/2014/main" val="867316687"/>
                    </a:ext>
                  </a:extLst>
                </a:gridCol>
              </a:tblGrid>
              <a:tr h="133692">
                <a:tc rowSpan="2">
                  <a:txBody>
                    <a:bodyPr/>
                    <a:lstStyle/>
                    <a:p>
                      <a:pPr algn="ctr"/>
                      <a:r>
                        <a:rPr lang="en-US" sz="1050" dirty="0">
                          <a:solidFill>
                            <a:schemeClr val="tx1"/>
                          </a:solidFill>
                        </a:rPr>
                        <a:t>Sector</a:t>
                      </a:r>
                    </a:p>
                  </a:txBody>
                  <a:tcPr marL="0" marR="0" marT="0" marB="0" anchor="ctr"/>
                </a:tc>
                <a:tc rowSpan="2">
                  <a:txBody>
                    <a:bodyPr/>
                    <a:lstStyle/>
                    <a:p>
                      <a:pPr algn="ctr"/>
                      <a:endParaRPr lang="en-US" sz="1050" dirty="0">
                        <a:solidFill>
                          <a:schemeClr val="tx1"/>
                        </a:solidFill>
                      </a:endParaRPr>
                    </a:p>
                  </a:txBody>
                  <a:tcPr marL="0" marR="0" marT="0" marB="0" anchor="ctr"/>
                </a:tc>
                <a:tc gridSpan="2">
                  <a:txBody>
                    <a:bodyPr/>
                    <a:lstStyle/>
                    <a:p>
                      <a:pPr algn="ctr"/>
                      <a:r>
                        <a:rPr lang="en-US" sz="1050" dirty="0">
                          <a:solidFill>
                            <a:schemeClr val="tx1"/>
                          </a:solidFill>
                        </a:rPr>
                        <a:t>% Change</a:t>
                      </a:r>
                    </a:p>
                  </a:txBody>
                  <a:tcPr marL="0" marR="0" marT="0" marB="0" anchor="ctr"/>
                </a:tc>
                <a:tc hMerge="1">
                  <a:txBody>
                    <a:bodyPr/>
                    <a:lstStyle/>
                    <a:p>
                      <a:endParaRPr lang="en-US"/>
                    </a:p>
                  </a:txBody>
                  <a:tcPr/>
                </a:tc>
                <a:extLst>
                  <a:ext uri="{0D108BD9-81ED-4DB2-BD59-A6C34878D82A}">
                    <a16:rowId xmlns:a16="http://schemas.microsoft.com/office/drawing/2014/main" val="793926902"/>
                  </a:ext>
                </a:extLst>
              </a:tr>
              <a:tr h="133692">
                <a:tc vMerge="1">
                  <a:txBody>
                    <a:bodyPr/>
                    <a:lstStyle/>
                    <a:p>
                      <a:endParaRPr lang="en-US"/>
                    </a:p>
                  </a:txBody>
                  <a:tcPr/>
                </a:tc>
                <a:tc vMerge="1">
                  <a:txBody>
                    <a:bodyPr/>
                    <a:lstStyle/>
                    <a:p>
                      <a:endParaRPr lang="en-US"/>
                    </a:p>
                  </a:txBody>
                  <a:tcPr/>
                </a:tc>
                <a:tc>
                  <a:txBody>
                    <a:bodyPr/>
                    <a:lstStyle/>
                    <a:p>
                      <a:pPr algn="ctr"/>
                      <a:r>
                        <a:rPr lang="en-US" sz="1050" dirty="0">
                          <a:solidFill>
                            <a:schemeClr val="tx1"/>
                          </a:solidFill>
                        </a:rPr>
                        <a:t>During</a:t>
                      </a:r>
                    </a:p>
                  </a:txBody>
                  <a:tcPr marL="0" marR="0" marT="0" marB="0" anchor="ctr"/>
                </a:tc>
                <a:tc>
                  <a:txBody>
                    <a:bodyPr/>
                    <a:lstStyle/>
                    <a:p>
                      <a:pPr algn="ctr"/>
                      <a:r>
                        <a:rPr lang="en-US" sz="1050" dirty="0">
                          <a:solidFill>
                            <a:schemeClr val="tx1"/>
                          </a:solidFill>
                        </a:rPr>
                        <a:t>After</a:t>
                      </a:r>
                    </a:p>
                  </a:txBody>
                  <a:tcPr marL="0" marR="0" marT="0" marB="0" anchor="ctr"/>
                </a:tc>
                <a:extLst>
                  <a:ext uri="{0D108BD9-81ED-4DB2-BD59-A6C34878D82A}">
                    <a16:rowId xmlns:a16="http://schemas.microsoft.com/office/drawing/2014/main" val="3265739842"/>
                  </a:ext>
                </a:extLst>
              </a:tr>
              <a:tr h="552981">
                <a:tc>
                  <a:txBody>
                    <a:bodyPr/>
                    <a:lstStyle/>
                    <a:p>
                      <a:pPr algn="ctr"/>
                      <a:r>
                        <a:rPr lang="en-US" sz="1050" dirty="0">
                          <a:solidFill>
                            <a:schemeClr val="tx1"/>
                          </a:solidFill>
                        </a:rPr>
                        <a:t>Unemployment Rate</a:t>
                      </a:r>
                    </a:p>
                  </a:txBody>
                  <a:tcPr marL="0" marR="0" marT="0" marB="0" anchor="ctr"/>
                </a:tc>
                <a:tc>
                  <a:txBody>
                    <a:bodyPr/>
                    <a:lstStyle/>
                    <a:p>
                      <a:pPr algn="ctr"/>
                      <a:r>
                        <a:rPr lang="en-US" sz="1050" dirty="0">
                          <a:solidFill>
                            <a:schemeClr val="tx1"/>
                          </a:solidFill>
                        </a:rPr>
                        <a:t>Rate</a:t>
                      </a:r>
                    </a:p>
                  </a:txBody>
                  <a:tcPr marL="0" marR="0" marT="0" marB="0" anchor="ctr"/>
                </a:tc>
                <a:tc>
                  <a:txBody>
                    <a:bodyPr/>
                    <a:lstStyle/>
                    <a:p>
                      <a:pPr algn="ctr"/>
                      <a:r>
                        <a:rPr lang="en-US" sz="1050" b="1" dirty="0">
                          <a:solidFill>
                            <a:srgbClr val="FF0000"/>
                          </a:solidFill>
                        </a:rPr>
                        <a:t>+83.1%</a:t>
                      </a:r>
                    </a:p>
                  </a:txBody>
                  <a:tcPr marL="0" marR="0" marT="0" marB="0" anchor="ctr"/>
                </a:tc>
                <a:tc>
                  <a:txBody>
                    <a:bodyPr/>
                    <a:lstStyle/>
                    <a:p>
                      <a:pPr algn="ctr"/>
                      <a:r>
                        <a:rPr lang="en-US" sz="1050" dirty="0">
                          <a:solidFill>
                            <a:schemeClr val="tx1"/>
                          </a:solidFill>
                        </a:rPr>
                        <a:t>-1%*</a:t>
                      </a:r>
                    </a:p>
                  </a:txBody>
                  <a:tcPr marL="0" marR="0" marT="0" marB="0" anchor="ctr"/>
                </a:tc>
                <a:extLst>
                  <a:ext uri="{0D108BD9-81ED-4DB2-BD59-A6C34878D82A}">
                    <a16:rowId xmlns:a16="http://schemas.microsoft.com/office/drawing/2014/main" val="613168152"/>
                  </a:ext>
                </a:extLst>
              </a:tr>
              <a:tr h="276491">
                <a:tc rowSpan="2">
                  <a:txBody>
                    <a:bodyPr/>
                    <a:lstStyle/>
                    <a:p>
                      <a:pPr algn="ctr"/>
                      <a:r>
                        <a:rPr lang="en-US" sz="1050" dirty="0">
                          <a:solidFill>
                            <a:schemeClr val="tx1"/>
                          </a:solidFill>
                        </a:rPr>
                        <a:t>Leisure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+7.2%</a:t>
                      </a:r>
                    </a:p>
                  </a:txBody>
                  <a:tcPr marL="0" marR="0" marT="0" marB="0" anchor="ctr"/>
                </a:tc>
                <a:tc>
                  <a:txBody>
                    <a:bodyPr/>
                    <a:lstStyle/>
                    <a:p>
                      <a:pPr algn="ctr"/>
                      <a:r>
                        <a:rPr lang="en-US" sz="1050" b="1" dirty="0">
                          <a:solidFill>
                            <a:srgbClr val="00B050"/>
                          </a:solidFill>
                        </a:rPr>
                        <a:t>+24.8%</a:t>
                      </a:r>
                    </a:p>
                  </a:txBody>
                  <a:tcPr marL="0" marR="0" marT="0" marB="0" anchor="ctr"/>
                </a:tc>
                <a:extLst>
                  <a:ext uri="{0D108BD9-81ED-4DB2-BD59-A6C34878D82A}">
                    <a16:rowId xmlns:a16="http://schemas.microsoft.com/office/drawing/2014/main" val="44243588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b="1" dirty="0">
                          <a:solidFill>
                            <a:srgbClr val="FF0000"/>
                          </a:solidFill>
                        </a:rPr>
                        <a:t>-17.8%</a:t>
                      </a:r>
                    </a:p>
                  </a:txBody>
                  <a:tcPr marL="0" marR="0" marT="0" marB="0" anchor="ctr"/>
                </a:tc>
                <a:tc>
                  <a:txBody>
                    <a:bodyPr/>
                    <a:lstStyle/>
                    <a:p>
                      <a:pPr algn="ctr"/>
                      <a:r>
                        <a:rPr lang="en-US" sz="1050" b="1" dirty="0">
                          <a:solidFill>
                            <a:srgbClr val="FF0000"/>
                          </a:solidFill>
                        </a:rPr>
                        <a:t>-2.3%</a:t>
                      </a:r>
                    </a:p>
                  </a:txBody>
                  <a:tcPr marL="0" marR="0" marT="0" marB="0" anchor="ctr"/>
                </a:tc>
                <a:extLst>
                  <a:ext uri="{0D108BD9-81ED-4DB2-BD59-A6C34878D82A}">
                    <a16:rowId xmlns:a16="http://schemas.microsoft.com/office/drawing/2014/main" val="3834626853"/>
                  </a:ext>
                </a:extLst>
              </a:tr>
              <a:tr h="276491">
                <a:tc rowSpan="2">
                  <a:txBody>
                    <a:bodyPr/>
                    <a:lstStyle/>
                    <a:p>
                      <a:pPr algn="ctr"/>
                      <a:r>
                        <a:rPr lang="en-US" sz="1050" dirty="0">
                          <a:solidFill>
                            <a:schemeClr val="tx1"/>
                          </a:solidFill>
                        </a:rPr>
                        <a:t>Manufacturing (MFG) Wages</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+5.6%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+14.4%</a:t>
                      </a:r>
                    </a:p>
                  </a:txBody>
                  <a:tcPr marL="0" marR="0" marT="0" marB="0" anchor="ctr"/>
                </a:tc>
                <a:extLst>
                  <a:ext uri="{0D108BD9-81ED-4DB2-BD59-A6C34878D82A}">
                    <a16:rowId xmlns:a16="http://schemas.microsoft.com/office/drawing/2014/main" val="547562645"/>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-4.3%</a:t>
                      </a:r>
                    </a:p>
                  </a:txBody>
                  <a:tcPr marL="0" marR="0" marT="0" marB="0" anchor="ctr"/>
                </a:tc>
                <a:tc>
                  <a:txBody>
                    <a:bodyPr/>
                    <a:lstStyle/>
                    <a:p>
                      <a:pPr algn="ctr"/>
                      <a:r>
                        <a:rPr lang="en-US" sz="1050" dirty="0">
                          <a:solidFill>
                            <a:schemeClr val="tx1"/>
                          </a:solidFill>
                        </a:rPr>
                        <a:t>+0.5%</a:t>
                      </a:r>
                    </a:p>
                  </a:txBody>
                  <a:tcPr marL="0" marR="0" marT="0" marB="0" anchor="ctr"/>
                </a:tc>
                <a:extLst>
                  <a:ext uri="{0D108BD9-81ED-4DB2-BD59-A6C34878D82A}">
                    <a16:rowId xmlns:a16="http://schemas.microsoft.com/office/drawing/2014/main" val="3754796273"/>
                  </a:ext>
                </a:extLst>
              </a:tr>
              <a:tr h="276491">
                <a:tc rowSpan="2">
                  <a:txBody>
                    <a:bodyPr/>
                    <a:lstStyle/>
                    <a:p>
                      <a:pPr algn="ctr"/>
                      <a:r>
                        <a:rPr lang="en-US" sz="1050" dirty="0">
                          <a:solidFill>
                            <a:schemeClr val="tx1"/>
                          </a:solidFill>
                        </a:rPr>
                        <a:t>Finance</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b="1" dirty="0">
                          <a:solidFill>
                            <a:srgbClr val="00B050"/>
                          </a:solidFill>
                        </a:rPr>
                        <a:t>+8.5%</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+18.3%</a:t>
                      </a:r>
                    </a:p>
                  </a:txBody>
                  <a:tcPr marL="0" marR="0" marT="0" marB="0" anchor="ctr"/>
                </a:tc>
                <a:extLst>
                  <a:ext uri="{0D108BD9-81ED-4DB2-BD59-A6C34878D82A}">
                    <a16:rowId xmlns:a16="http://schemas.microsoft.com/office/drawing/2014/main" val="1058421180"/>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-0.02%</a:t>
                      </a:r>
                    </a:p>
                  </a:txBody>
                  <a:tcPr marL="0" marR="0" marT="0" marB="0" anchor="ctr"/>
                </a:tc>
                <a:tc>
                  <a:txBody>
                    <a:bodyPr/>
                    <a:lstStyle/>
                    <a:p>
                      <a:pPr algn="ctr"/>
                      <a:r>
                        <a:rPr lang="en-US" sz="1050" dirty="0">
                          <a:solidFill>
                            <a:schemeClr val="tx1"/>
                          </a:solidFill>
                        </a:rPr>
                        <a:t>+4.3%</a:t>
                      </a:r>
                    </a:p>
                  </a:txBody>
                  <a:tcPr marL="0" marR="0" marT="0" marB="0" anchor="ctr"/>
                </a:tc>
                <a:extLst>
                  <a:ext uri="{0D108BD9-81ED-4DB2-BD59-A6C34878D82A}">
                    <a16:rowId xmlns:a16="http://schemas.microsoft.com/office/drawing/2014/main" val="912735800"/>
                  </a:ext>
                </a:extLst>
              </a:tr>
              <a:tr h="276491">
                <a:tc rowSpan="2">
                  <a:txBody>
                    <a:bodyPr/>
                    <a:lstStyle/>
                    <a:p>
                      <a:pPr algn="ctr"/>
                      <a:r>
                        <a:rPr lang="en-US" sz="1050" dirty="0">
                          <a:solidFill>
                            <a:schemeClr val="tx1"/>
                          </a:solidFill>
                        </a:rPr>
                        <a:t>Information Technology</a:t>
                      </a:r>
                    </a:p>
                  </a:txBody>
                  <a:tcPr marL="0" marR="0" marT="0" marB="0" anchor="ctr"/>
                </a:tc>
                <a:tc>
                  <a:txBody>
                    <a:bodyPr/>
                    <a:lstStyle/>
                    <a:p>
                      <a:pPr algn="ctr"/>
                      <a:r>
                        <a:rPr lang="en-US" sz="1050" dirty="0">
                          <a:solidFill>
                            <a:schemeClr val="tx1"/>
                          </a:solidFill>
                        </a:rPr>
                        <a:t>Hourly Wage</a:t>
                      </a:r>
                    </a:p>
                  </a:txBody>
                  <a:tcPr marL="0" marR="0" marT="0" marB="0" anchor="ctr"/>
                </a:tc>
                <a:tc>
                  <a:txBody>
                    <a:bodyPr/>
                    <a:lstStyle/>
                    <a:p>
                      <a:pPr algn="ctr"/>
                      <a:r>
                        <a:rPr lang="en-US" sz="1050" dirty="0">
                          <a:solidFill>
                            <a:schemeClr val="tx1"/>
                          </a:solidFill>
                        </a:rPr>
                        <a:t>+4.6%</a:t>
                      </a:r>
                    </a:p>
                  </a:txBody>
                  <a:tcPr marL="0" marR="0" marT="0" marB="0" anchor="ctr"/>
                </a:tc>
                <a:tc>
                  <a:txBody>
                    <a:bodyPr/>
                    <a:lstStyle/>
                    <a:p>
                      <a:pPr algn="ctr"/>
                      <a:r>
                        <a:rPr lang="en-US" sz="1050" dirty="0">
                          <a:solidFill>
                            <a:schemeClr val="tx1"/>
                          </a:solidFill>
                        </a:rPr>
                        <a:t>+12.5%</a:t>
                      </a:r>
                    </a:p>
                  </a:txBody>
                  <a:tcPr marL="0" marR="0" marT="0" marB="0" anchor="ctr"/>
                </a:tc>
                <a:extLst>
                  <a:ext uri="{0D108BD9-81ED-4DB2-BD59-A6C34878D82A}">
                    <a16:rowId xmlns:a16="http://schemas.microsoft.com/office/drawing/2014/main" val="2010810139"/>
                  </a:ext>
                </a:extLst>
              </a:tr>
              <a:tr h="276491">
                <a:tc vMerge="1">
                  <a:txBody>
                    <a:bodyPr/>
                    <a:lstStyle/>
                    <a:p>
                      <a:endParaRPr lang="en-US"/>
                    </a:p>
                  </a:txBody>
                  <a:tcPr/>
                </a:tc>
                <a:tc>
                  <a:txBody>
                    <a:bodyPr/>
                    <a:lstStyle/>
                    <a:p>
                      <a:pPr algn="ctr"/>
                      <a:r>
                        <a:rPr lang="en-US" sz="1050" dirty="0">
                          <a:solidFill>
                            <a:schemeClr val="tx1"/>
                          </a:solidFill>
                        </a:rPr>
                        <a:t>Number of Jobs</a:t>
                      </a:r>
                    </a:p>
                  </a:txBody>
                  <a:tcPr marL="0" marR="0" marT="0" marB="0" anchor="ctr"/>
                </a:tc>
                <a:tc>
                  <a:txBody>
                    <a:bodyPr/>
                    <a:lstStyle/>
                    <a:p>
                      <a:pPr algn="ctr"/>
                      <a:r>
                        <a:rPr lang="en-US" sz="1050" dirty="0">
                          <a:solidFill>
                            <a:schemeClr val="tx1"/>
                          </a:solidFill>
                        </a:rPr>
                        <a:t>-2.6%</a:t>
                      </a:r>
                    </a:p>
                  </a:txBody>
                  <a:tcPr marL="0" marR="0" marT="0" marB="0" anchor="ctr"/>
                </a:tc>
                <a:tc>
                  <a:txBody>
                    <a:bodyPr/>
                    <a:lstStyle/>
                    <a:p>
                      <a:pPr algn="ctr"/>
                      <a:r>
                        <a:rPr lang="en-US" sz="1050" dirty="0">
                          <a:solidFill>
                            <a:schemeClr val="tx1"/>
                          </a:solidFill>
                        </a:rPr>
                        <a:t>+6.3%</a:t>
                      </a:r>
                    </a:p>
                  </a:txBody>
                  <a:tcPr marL="0" marR="0" marT="0" marB="0" anchor="ctr"/>
                </a:tc>
                <a:extLst>
                  <a:ext uri="{0D108BD9-81ED-4DB2-BD59-A6C34878D82A}">
                    <a16:rowId xmlns:a16="http://schemas.microsoft.com/office/drawing/2014/main" val="1521678670"/>
                  </a:ext>
                </a:extLst>
              </a:tr>
            </a:tbl>
          </a:graphicData>
        </a:graphic>
      </p:graphicFrame>
      <p:sp>
        <p:nvSpPr>
          <p:cNvPr id="15" name="TextBox 14">
            <a:extLst>
              <a:ext uri="{FF2B5EF4-FFF2-40B4-BE49-F238E27FC236}">
                <a16:creationId xmlns:a16="http://schemas.microsoft.com/office/drawing/2014/main" id="{036B1730-47A5-8BE8-4B10-4D9FF9134021}"/>
              </a:ext>
            </a:extLst>
          </p:cNvPr>
          <p:cNvSpPr txBox="1"/>
          <p:nvPr/>
        </p:nvSpPr>
        <p:spPr>
          <a:xfrm>
            <a:off x="7375928" y="2575101"/>
            <a:ext cx="3378200" cy="369332"/>
          </a:xfrm>
          <a:prstGeom prst="rect">
            <a:avLst/>
          </a:prstGeom>
          <a:noFill/>
        </p:spPr>
        <p:txBody>
          <a:bodyPr wrap="square" rtlCol="0">
            <a:spAutoFit/>
          </a:bodyPr>
          <a:lstStyle/>
          <a:p>
            <a:r>
              <a:rPr lang="en-US" b="1" u="sng" dirty="0"/>
              <a:t>Investigation Area Summary</a:t>
            </a:r>
          </a:p>
        </p:txBody>
      </p:sp>
      <p:sp>
        <p:nvSpPr>
          <p:cNvPr id="17" name="Rectangle 16">
            <a:extLst>
              <a:ext uri="{FF2B5EF4-FFF2-40B4-BE49-F238E27FC236}">
                <a16:creationId xmlns:a16="http://schemas.microsoft.com/office/drawing/2014/main" id="{65599D20-A4F4-F785-0BF9-E6E0BDDADDA7}"/>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Leisure industry was impacted the most by COVID-19</a:t>
            </a:r>
          </a:p>
        </p:txBody>
      </p:sp>
    </p:spTree>
    <p:extLst>
      <p:ext uri="{BB962C8B-B14F-4D97-AF65-F5344CB8AC3E}">
        <p14:creationId xmlns:p14="http://schemas.microsoft.com/office/powerpoint/2010/main" val="241832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a:xfrm>
            <a:off x="824752" y="365125"/>
            <a:ext cx="10515600" cy="1325563"/>
          </a:xfrm>
        </p:spPr>
        <p:txBody>
          <a:bodyPr>
            <a:normAutofit/>
          </a:bodyPr>
          <a:lstStyle/>
          <a:p>
            <a:r>
              <a:rPr lang="en-US" dirty="0"/>
              <a:t>THE MARKET: Lorem ipsum dolor sit amet</a:t>
            </a:r>
          </a:p>
        </p:txBody>
      </p:sp>
      <p:graphicFrame>
        <p:nvGraphicFramePr>
          <p:cNvPr id="27" name="Content Placeholder 26" descr="Chart">
            <a:extLst>
              <a:ext uri="{FF2B5EF4-FFF2-40B4-BE49-F238E27FC236}">
                <a16:creationId xmlns:a16="http://schemas.microsoft.com/office/drawing/2014/main" id="{8B7962D3-FAFD-4B86-A9C4-A868A9DF6045}"/>
              </a:ext>
            </a:extLst>
          </p:cNvPr>
          <p:cNvGraphicFramePr>
            <a:graphicFrameLocks noGrp="1"/>
          </p:cNvGraphicFramePr>
          <p:nvPr>
            <p:ph sz="half" idx="13"/>
            <p:extLst>
              <p:ext uri="{D42A27DB-BD31-4B8C-83A1-F6EECF244321}">
                <p14:modId xmlns:p14="http://schemas.microsoft.com/office/powerpoint/2010/main" val="739631934"/>
              </p:ext>
            </p:extLst>
          </p:nvPr>
        </p:nvGraphicFramePr>
        <p:xfrm>
          <a:off x="1009142" y="1724978"/>
          <a:ext cx="1971675" cy="173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5" descr="Table">
            <a:extLst>
              <a:ext uri="{FF2B5EF4-FFF2-40B4-BE49-F238E27FC236}">
                <a16:creationId xmlns:a16="http://schemas.microsoft.com/office/drawing/2014/main" id="{4B0BCC78-A7E9-4210-BED1-FB0F136FA0BF}"/>
              </a:ext>
            </a:extLst>
          </p:cNvPr>
          <p:cNvGraphicFramePr>
            <a:graphicFrameLocks noGrp="1"/>
          </p:cNvGraphicFramePr>
          <p:nvPr>
            <p:ph sz="half" idx="1"/>
            <p:extLst>
              <p:ext uri="{D42A27DB-BD31-4B8C-83A1-F6EECF244321}">
                <p14:modId xmlns:p14="http://schemas.microsoft.com/office/powerpoint/2010/main" val="13254049"/>
              </p:ext>
            </p:extLst>
          </p:nvPr>
        </p:nvGraphicFramePr>
        <p:xfrm>
          <a:off x="947738" y="4189906"/>
          <a:ext cx="7746553" cy="2302968"/>
        </p:xfrm>
        <a:graphic>
          <a:graphicData uri="http://schemas.openxmlformats.org/drawingml/2006/table">
            <a:tbl>
              <a:tblPr firstRow="1" bandRow="1">
                <a:tableStyleId>{5C22544A-7EE6-4342-B048-85BDC9FD1C3A}</a:tableStyleId>
              </a:tblPr>
              <a:tblGrid>
                <a:gridCol w="2053687">
                  <a:extLst>
                    <a:ext uri="{9D8B030D-6E8A-4147-A177-3AD203B41FA5}">
                      <a16:colId xmlns:a16="http://schemas.microsoft.com/office/drawing/2014/main" val="413496124"/>
                    </a:ext>
                  </a:extLst>
                </a:gridCol>
                <a:gridCol w="1436517">
                  <a:extLst>
                    <a:ext uri="{9D8B030D-6E8A-4147-A177-3AD203B41FA5}">
                      <a16:colId xmlns:a16="http://schemas.microsoft.com/office/drawing/2014/main" val="1609701450"/>
                    </a:ext>
                  </a:extLst>
                </a:gridCol>
                <a:gridCol w="1418783">
                  <a:extLst>
                    <a:ext uri="{9D8B030D-6E8A-4147-A177-3AD203B41FA5}">
                      <a16:colId xmlns:a16="http://schemas.microsoft.com/office/drawing/2014/main" val="3998250674"/>
                    </a:ext>
                  </a:extLst>
                </a:gridCol>
                <a:gridCol w="1418783">
                  <a:extLst>
                    <a:ext uri="{9D8B030D-6E8A-4147-A177-3AD203B41FA5}">
                      <a16:colId xmlns:a16="http://schemas.microsoft.com/office/drawing/2014/main" val="3885689842"/>
                    </a:ext>
                  </a:extLst>
                </a:gridCol>
                <a:gridCol w="1418783">
                  <a:extLst>
                    <a:ext uri="{9D8B030D-6E8A-4147-A177-3AD203B41FA5}">
                      <a16:colId xmlns:a16="http://schemas.microsoft.com/office/drawing/2014/main" val="2581020686"/>
                    </a:ext>
                  </a:extLst>
                </a:gridCol>
              </a:tblGrid>
              <a:tr h="302029">
                <a:tc>
                  <a:txBody>
                    <a:bodyPr/>
                    <a:lstStyle/>
                    <a:p>
                      <a:pPr marL="216000" algn="l">
                        <a:lnSpc>
                          <a:spcPct val="100000"/>
                        </a:lnSpc>
                        <a:spcBef>
                          <a:spcPts val="785"/>
                        </a:spcBef>
                      </a:pPr>
                      <a:r>
                        <a:rPr lang="en-US" sz="1400" b="1" spc="-5" dirty="0">
                          <a:solidFill>
                            <a:schemeClr val="bg2">
                              <a:lumMod val="20000"/>
                              <a:lumOff val="80000"/>
                            </a:schemeClr>
                          </a:solidFill>
                          <a:latin typeface="+mn-lt"/>
                          <a:cs typeface="Arial"/>
                        </a:rPr>
                        <a:t>CUSTOMERS</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GROWTH</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216000" algn="l">
                        <a:lnSpc>
                          <a:spcPct val="100000"/>
                        </a:lnSpc>
                        <a:spcBef>
                          <a:spcPts val="785"/>
                        </a:spcBef>
                      </a:pPr>
                      <a:r>
                        <a:rPr sz="1400" b="1" dirty="0">
                          <a:solidFill>
                            <a:schemeClr val="bg2">
                              <a:lumMod val="20000"/>
                              <a:lumOff val="80000"/>
                            </a:schemeClr>
                          </a:solidFill>
                          <a:latin typeface="+mn-lt"/>
                          <a:cs typeface="Arial"/>
                        </a:rPr>
                        <a:t>YR3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13940839"/>
                  </a:ext>
                </a:extLst>
              </a:tr>
              <a:tr h="317130">
                <a:tc>
                  <a:txBody>
                    <a:bodyPr/>
                    <a:lstStyle/>
                    <a:p>
                      <a:pPr marL="227965">
                        <a:lnSpc>
                          <a:spcPct val="100000"/>
                        </a:lnSpc>
                        <a:spcBef>
                          <a:spcPts val="415"/>
                        </a:spcBef>
                      </a:pPr>
                      <a:r>
                        <a:rPr lang="en-US" sz="1200" dirty="0">
                          <a:solidFill>
                            <a:schemeClr val="tx2">
                              <a:alpha val="70000"/>
                            </a:schemeClr>
                          </a:solidFill>
                          <a:latin typeface="+mn-lt"/>
                          <a:cs typeface="Arial"/>
                        </a:rPr>
                        <a:t>Customer 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$141,000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$150,870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415"/>
                        </a:spcBef>
                      </a:pPr>
                      <a:r>
                        <a:rPr sz="1200" spc="-5" dirty="0">
                          <a:solidFill>
                            <a:schemeClr val="tx2">
                              <a:alpha val="70000"/>
                            </a:schemeClr>
                          </a:solidFill>
                          <a:latin typeface="+mn-lt"/>
                          <a:cs typeface="Arial"/>
                        </a:rPr>
                        <a:t>$161,431</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684356"/>
                  </a:ext>
                </a:extLst>
              </a:tr>
              <a:tr h="317130">
                <a:tc>
                  <a:txBody>
                    <a:bodyPr/>
                    <a:lstStyle/>
                    <a:p>
                      <a:pPr marL="227965">
                        <a:lnSpc>
                          <a:spcPct val="100000"/>
                        </a:lnSpc>
                        <a:spcBef>
                          <a:spcPts val="370"/>
                        </a:spcBef>
                      </a:pPr>
                      <a:r>
                        <a:rPr lang="en-US" sz="1200" spc="-5" dirty="0">
                          <a:solidFill>
                            <a:schemeClr val="tx2">
                              <a:alpha val="70000"/>
                            </a:schemeClr>
                          </a:solidFill>
                          <a:latin typeface="+mn-lt"/>
                          <a:cs typeface="Arial"/>
                        </a:rPr>
                        <a:t>Customer 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$63,000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$66,150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70"/>
                        </a:spcBef>
                      </a:pPr>
                      <a:r>
                        <a:rPr sz="1200" spc="-5" dirty="0">
                          <a:solidFill>
                            <a:schemeClr val="tx2">
                              <a:alpha val="70000"/>
                            </a:schemeClr>
                          </a:solidFill>
                          <a:latin typeface="+mn-lt"/>
                          <a:cs typeface="Arial"/>
                        </a:rPr>
                        <a:t>$69,457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9552476"/>
                  </a:ext>
                </a:extLst>
              </a:tr>
              <a:tr h="317130">
                <a:tc>
                  <a:txBody>
                    <a:bodyPr/>
                    <a:lstStyle/>
                    <a:p>
                      <a:pPr marL="227965">
                        <a:lnSpc>
                          <a:spcPct val="100000"/>
                        </a:lnSpc>
                        <a:spcBef>
                          <a:spcPts val="370"/>
                        </a:spcBef>
                      </a:pPr>
                      <a:r>
                        <a:rPr lang="en-US" sz="1200" dirty="0">
                          <a:solidFill>
                            <a:schemeClr val="tx2">
                              <a:alpha val="70000"/>
                            </a:schemeClr>
                          </a:solidFill>
                          <a:latin typeface="+mn-lt"/>
                          <a:cs typeface="Arial"/>
                        </a:rPr>
                        <a:t>Customer 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$56,100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70"/>
                        </a:spcBef>
                      </a:pPr>
                      <a:r>
                        <a:rPr sz="1200" spc="-5" dirty="0">
                          <a:solidFill>
                            <a:schemeClr val="tx2">
                              <a:alpha val="70000"/>
                            </a:schemeClr>
                          </a:solidFill>
                          <a:latin typeface="+mn-lt"/>
                          <a:cs typeface="Arial"/>
                        </a:rPr>
                        <a:t>$61,710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2765872"/>
                  </a:ext>
                </a:extLst>
              </a:tr>
              <a:tr h="362434">
                <a:tc>
                  <a:txBody>
                    <a:bodyPr/>
                    <a:lstStyle/>
                    <a:p>
                      <a:pPr marL="227965">
                        <a:lnSpc>
                          <a:spcPct val="100000"/>
                        </a:lnSpc>
                        <a:spcBef>
                          <a:spcPts val="300"/>
                        </a:spcBef>
                      </a:pPr>
                      <a:r>
                        <a:rPr lang="en-US" sz="1200" spc="-5" dirty="0">
                          <a:solidFill>
                            <a:schemeClr val="tx2">
                              <a:alpha val="70000"/>
                            </a:schemeClr>
                          </a:solidFill>
                          <a:latin typeface="+mn-lt"/>
                          <a:cs typeface="Arial"/>
                        </a:rPr>
                        <a:t>Customer 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7%*</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$21,000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$22,470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6800">
                        <a:lnSpc>
                          <a:spcPct val="100000"/>
                        </a:lnSpc>
                        <a:spcBef>
                          <a:spcPts val="300"/>
                        </a:spcBef>
                      </a:pPr>
                      <a:r>
                        <a:rPr sz="1200" spc="-5" dirty="0">
                          <a:solidFill>
                            <a:schemeClr val="tx2">
                              <a:alpha val="70000"/>
                            </a:schemeClr>
                          </a:solidFill>
                          <a:latin typeface="+mn-lt"/>
                          <a:cs typeface="Arial"/>
                        </a:rPr>
                        <a:t>$24,043</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55265811"/>
                  </a:ext>
                </a:extLst>
              </a:tr>
              <a:tr h="317130">
                <a:tc>
                  <a:txBody>
                    <a:bodyPr/>
                    <a:lstStyle/>
                    <a:p>
                      <a:pPr marL="227965">
                        <a:lnSpc>
                          <a:spcPct val="100000"/>
                        </a:lnSpc>
                        <a:spcBef>
                          <a:spcPts val="340"/>
                        </a:spcBef>
                      </a:pPr>
                      <a:r>
                        <a:rPr lang="en-US" sz="1200" spc="-5" dirty="0">
                          <a:solidFill>
                            <a:schemeClr val="tx2">
                              <a:alpha val="70000"/>
                            </a:schemeClr>
                          </a:solidFill>
                          <a:latin typeface="+mn-lt"/>
                          <a:cs typeface="Arial"/>
                        </a:rPr>
                        <a:t>Customer 5</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6.4%**</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$24,000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$25,536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6800">
                        <a:lnSpc>
                          <a:spcPct val="100000"/>
                        </a:lnSpc>
                        <a:spcBef>
                          <a:spcPts val="340"/>
                        </a:spcBef>
                      </a:pPr>
                      <a:r>
                        <a:rPr sz="1200" spc="-5" dirty="0">
                          <a:solidFill>
                            <a:schemeClr val="tx2">
                              <a:alpha val="70000"/>
                            </a:schemeClr>
                          </a:solidFill>
                          <a:latin typeface="+mn-lt"/>
                          <a:cs typeface="Arial"/>
                        </a:rPr>
                        <a:t>$27,170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6156338"/>
                  </a:ext>
                </a:extLst>
              </a:tr>
              <a:tr h="369985">
                <a:tc>
                  <a:txBody>
                    <a:bodyPr/>
                    <a:lstStyle/>
                    <a:p>
                      <a:pPr marL="227965">
                        <a:lnSpc>
                          <a:spcPct val="100000"/>
                        </a:lnSpc>
                        <a:spcBef>
                          <a:spcPts val="370"/>
                        </a:spcBef>
                      </a:pPr>
                      <a:r>
                        <a:rPr sz="1200" b="1" spc="-25" dirty="0">
                          <a:solidFill>
                            <a:schemeClr val="tx2">
                              <a:alpha val="70000"/>
                            </a:schemeClr>
                          </a:solidFill>
                          <a:latin typeface="+mn-lt"/>
                          <a:cs typeface="Arial"/>
                        </a:rPr>
                        <a:t>TOTAL</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2.8%</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5" dirty="0">
                          <a:solidFill>
                            <a:schemeClr val="tx2">
                              <a:alpha val="70000"/>
                            </a:schemeClr>
                          </a:solidFill>
                          <a:latin typeface="+mn-lt"/>
                          <a:cs typeface="Arial"/>
                        </a:rPr>
                        <a:t>$321,126</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226800">
                        <a:lnSpc>
                          <a:spcPct val="100000"/>
                        </a:lnSpc>
                        <a:spcBef>
                          <a:spcPts val="370"/>
                        </a:spcBef>
                      </a:pPr>
                      <a:r>
                        <a:rPr sz="1200" b="1" spc="-15" dirty="0">
                          <a:solidFill>
                            <a:schemeClr val="tx2">
                              <a:alpha val="70000"/>
                            </a:schemeClr>
                          </a:solidFill>
                          <a:latin typeface="+mn-lt"/>
                          <a:cs typeface="Arial"/>
                        </a:rPr>
                        <a:t>$343,811</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43520282"/>
                  </a:ext>
                </a:extLst>
              </a:tr>
            </a:tbl>
          </a:graphicData>
        </a:graphic>
      </p:graphicFrame>
      <p:graphicFrame>
        <p:nvGraphicFramePr>
          <p:cNvPr id="12" name="Content Placeholder 11" descr="Chart">
            <a:extLst>
              <a:ext uri="{FF2B5EF4-FFF2-40B4-BE49-F238E27FC236}">
                <a16:creationId xmlns:a16="http://schemas.microsoft.com/office/drawing/2014/main" id="{B880674A-C407-4235-A8D0-4F3C148E035B}"/>
              </a:ext>
            </a:extLst>
          </p:cNvPr>
          <p:cNvGraphicFramePr>
            <a:graphicFrameLocks/>
          </p:cNvGraphicFramePr>
          <p:nvPr>
            <p:extLst>
              <p:ext uri="{D42A27DB-BD31-4B8C-83A1-F6EECF244321}">
                <p14:modId xmlns:p14="http://schemas.microsoft.com/office/powerpoint/2010/main" val="802789688"/>
              </p:ext>
            </p:extLst>
          </p:nvPr>
        </p:nvGraphicFramePr>
        <p:xfrm>
          <a:off x="2957453" y="1724978"/>
          <a:ext cx="2217419" cy="17383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ontent Placeholder 11" descr="Chart">
            <a:extLst>
              <a:ext uri="{FF2B5EF4-FFF2-40B4-BE49-F238E27FC236}">
                <a16:creationId xmlns:a16="http://schemas.microsoft.com/office/drawing/2014/main" id="{4965B496-2DD8-4644-BD32-C792562A4A9B}"/>
              </a:ext>
            </a:extLst>
          </p:cNvPr>
          <p:cNvGraphicFramePr>
            <a:graphicFrameLocks/>
          </p:cNvGraphicFramePr>
          <p:nvPr>
            <p:extLst>
              <p:ext uri="{D42A27DB-BD31-4B8C-83A1-F6EECF244321}">
                <p14:modId xmlns:p14="http://schemas.microsoft.com/office/powerpoint/2010/main" val="1216161457"/>
              </p:ext>
            </p:extLst>
          </p:nvPr>
        </p:nvGraphicFramePr>
        <p:xfrm>
          <a:off x="5000505" y="1731491"/>
          <a:ext cx="2217419" cy="17383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ontent Placeholder 11" descr="Chart">
            <a:extLst>
              <a:ext uri="{FF2B5EF4-FFF2-40B4-BE49-F238E27FC236}">
                <a16:creationId xmlns:a16="http://schemas.microsoft.com/office/drawing/2014/main" id="{929A89A4-A764-4573-A43E-D883B54D5791}"/>
              </a:ext>
            </a:extLst>
          </p:cNvPr>
          <p:cNvGraphicFramePr>
            <a:graphicFrameLocks/>
          </p:cNvGraphicFramePr>
          <p:nvPr>
            <p:extLst>
              <p:ext uri="{D42A27DB-BD31-4B8C-83A1-F6EECF244321}">
                <p14:modId xmlns:p14="http://schemas.microsoft.com/office/powerpoint/2010/main" val="3176880664"/>
              </p:ext>
            </p:extLst>
          </p:nvPr>
        </p:nvGraphicFramePr>
        <p:xfrm>
          <a:off x="7043557" y="1706873"/>
          <a:ext cx="2217419" cy="17383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ontent Placeholder 11" descr="Chart">
            <a:extLst>
              <a:ext uri="{FF2B5EF4-FFF2-40B4-BE49-F238E27FC236}">
                <a16:creationId xmlns:a16="http://schemas.microsoft.com/office/drawing/2014/main" id="{F8366091-405D-481E-B7F7-8B8F64FD1C87}"/>
              </a:ext>
            </a:extLst>
          </p:cNvPr>
          <p:cNvGraphicFramePr>
            <a:graphicFrameLocks/>
          </p:cNvGraphicFramePr>
          <p:nvPr>
            <p:extLst>
              <p:ext uri="{D42A27DB-BD31-4B8C-83A1-F6EECF244321}">
                <p14:modId xmlns:p14="http://schemas.microsoft.com/office/powerpoint/2010/main" val="1759952710"/>
              </p:ext>
            </p:extLst>
          </p:nvPr>
        </p:nvGraphicFramePr>
        <p:xfrm>
          <a:off x="9086607" y="1690688"/>
          <a:ext cx="2217419" cy="1738312"/>
        </p:xfrm>
        <a:graphic>
          <a:graphicData uri="http://schemas.openxmlformats.org/drawingml/2006/chart">
            <c:chart xmlns:c="http://schemas.openxmlformats.org/drawingml/2006/chart" xmlns:r="http://schemas.openxmlformats.org/officeDocument/2006/relationships" r:id="rId7"/>
          </a:graphicData>
        </a:graphic>
      </p:graphicFrame>
      <p:sp>
        <p:nvSpPr>
          <p:cNvPr id="16" name="object 21">
            <a:extLst>
              <a:ext uri="{FF2B5EF4-FFF2-40B4-BE49-F238E27FC236}">
                <a16:creationId xmlns:a16="http://schemas.microsoft.com/office/drawing/2014/main" id="{FDFE3336-0975-4022-813D-426DF2A2CDE3}"/>
              </a:ext>
            </a:extLst>
          </p:cNvPr>
          <p:cNvSpPr txBox="1"/>
          <p:nvPr/>
        </p:nvSpPr>
        <p:spPr bwMode="white">
          <a:xfrm>
            <a:off x="3314623" y="3450135"/>
            <a:ext cx="150812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2</a:t>
            </a:r>
            <a:endParaRPr lang="en-US" sz="1400" dirty="0">
              <a:solidFill>
                <a:schemeClr val="bg2">
                  <a:lumMod val="20000"/>
                  <a:lumOff val="80000"/>
                </a:schemeClr>
              </a:solidFill>
              <a:cs typeface="Arial"/>
            </a:endParaRPr>
          </a:p>
        </p:txBody>
      </p:sp>
      <p:sp>
        <p:nvSpPr>
          <p:cNvPr id="17" name="object 22">
            <a:extLst>
              <a:ext uri="{FF2B5EF4-FFF2-40B4-BE49-F238E27FC236}">
                <a16:creationId xmlns:a16="http://schemas.microsoft.com/office/drawing/2014/main" id="{D0254F3B-D1FC-4502-9765-D274E419877A}"/>
              </a:ext>
            </a:extLst>
          </p:cNvPr>
          <p:cNvSpPr txBox="1"/>
          <p:nvPr/>
        </p:nvSpPr>
        <p:spPr bwMode="white">
          <a:xfrm>
            <a:off x="5587782" y="3450135"/>
            <a:ext cx="105346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3</a:t>
            </a:r>
          </a:p>
        </p:txBody>
      </p:sp>
      <p:sp>
        <p:nvSpPr>
          <p:cNvPr id="18" name="object 23">
            <a:extLst>
              <a:ext uri="{FF2B5EF4-FFF2-40B4-BE49-F238E27FC236}">
                <a16:creationId xmlns:a16="http://schemas.microsoft.com/office/drawing/2014/main" id="{04B2FD88-02F5-4328-AB03-EB8EC1A481F7}"/>
              </a:ext>
            </a:extLst>
          </p:cNvPr>
          <p:cNvSpPr txBox="1"/>
          <p:nvPr/>
        </p:nvSpPr>
        <p:spPr bwMode="white">
          <a:xfrm>
            <a:off x="7485241" y="3450135"/>
            <a:ext cx="134937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4</a:t>
            </a:r>
            <a:endParaRPr lang="en-US" sz="1400" dirty="0">
              <a:solidFill>
                <a:schemeClr val="bg2">
                  <a:lumMod val="20000"/>
                  <a:lumOff val="80000"/>
                </a:schemeClr>
              </a:solidFill>
              <a:cs typeface="Arial"/>
            </a:endParaRPr>
          </a:p>
        </p:txBody>
      </p:sp>
      <p:sp>
        <p:nvSpPr>
          <p:cNvPr id="19" name="object 24">
            <a:extLst>
              <a:ext uri="{FF2B5EF4-FFF2-40B4-BE49-F238E27FC236}">
                <a16:creationId xmlns:a16="http://schemas.microsoft.com/office/drawing/2014/main" id="{7A33CD89-F67A-4378-8AFD-C60011F6DBB4}"/>
              </a:ext>
            </a:extLst>
          </p:cNvPr>
          <p:cNvSpPr txBox="1"/>
          <p:nvPr/>
        </p:nvSpPr>
        <p:spPr bwMode="white">
          <a:xfrm>
            <a:off x="9653275" y="3443110"/>
            <a:ext cx="1092835"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chemeClr val="bg2">
                    <a:lumMod val="20000"/>
                    <a:lumOff val="80000"/>
                  </a:schemeClr>
                </a:solidFill>
                <a:cs typeface="Arial"/>
              </a:rPr>
              <a:t>Customer 5</a:t>
            </a:r>
            <a:endParaRPr lang="en-US" sz="1400" dirty="0">
              <a:solidFill>
                <a:schemeClr val="bg2">
                  <a:lumMod val="20000"/>
                  <a:lumOff val="80000"/>
                </a:schemeClr>
              </a:solidFill>
              <a:cs typeface="Arial"/>
            </a:endParaRPr>
          </a:p>
        </p:txBody>
      </p:sp>
      <p:sp>
        <p:nvSpPr>
          <p:cNvPr id="20" name="object 20">
            <a:extLst>
              <a:ext uri="{FF2B5EF4-FFF2-40B4-BE49-F238E27FC236}">
                <a16:creationId xmlns:a16="http://schemas.microsoft.com/office/drawing/2014/main" id="{2306528A-EF2E-492E-846A-8645AF605E9C}"/>
              </a:ext>
            </a:extLst>
          </p:cNvPr>
          <p:cNvSpPr txBox="1"/>
          <p:nvPr/>
        </p:nvSpPr>
        <p:spPr bwMode="white">
          <a:xfrm>
            <a:off x="1352467" y="2360515"/>
            <a:ext cx="135953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47%</a:t>
            </a:r>
          </a:p>
        </p:txBody>
      </p:sp>
      <p:sp>
        <p:nvSpPr>
          <p:cNvPr id="21" name="object 21">
            <a:extLst>
              <a:ext uri="{FF2B5EF4-FFF2-40B4-BE49-F238E27FC236}">
                <a16:creationId xmlns:a16="http://schemas.microsoft.com/office/drawing/2014/main" id="{2E9BBF33-FFEE-40F5-A249-CEA0DCAE3BE2}"/>
              </a:ext>
            </a:extLst>
          </p:cNvPr>
          <p:cNvSpPr txBox="1"/>
          <p:nvPr/>
        </p:nvSpPr>
        <p:spPr bwMode="white">
          <a:xfrm>
            <a:off x="3314623" y="2361419"/>
            <a:ext cx="150812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21%</a:t>
            </a:r>
            <a:endParaRPr lang="en-US" sz="3000" dirty="0">
              <a:solidFill>
                <a:schemeClr val="accent1"/>
              </a:solidFill>
              <a:latin typeface="+mj-lt"/>
              <a:cs typeface="Arial"/>
            </a:endParaRPr>
          </a:p>
        </p:txBody>
      </p:sp>
      <p:sp>
        <p:nvSpPr>
          <p:cNvPr id="22" name="object 22">
            <a:extLst>
              <a:ext uri="{FF2B5EF4-FFF2-40B4-BE49-F238E27FC236}">
                <a16:creationId xmlns:a16="http://schemas.microsoft.com/office/drawing/2014/main" id="{891776FB-6173-49D8-9F32-944FBC4EABB1}"/>
              </a:ext>
            </a:extLst>
          </p:cNvPr>
          <p:cNvSpPr txBox="1"/>
          <p:nvPr/>
        </p:nvSpPr>
        <p:spPr bwMode="white">
          <a:xfrm>
            <a:off x="5587782" y="2361419"/>
            <a:ext cx="1053465" cy="474489"/>
          </a:xfrm>
          <a:prstGeom prst="rect">
            <a:avLst/>
          </a:prstGeom>
        </p:spPr>
        <p:txBody>
          <a:bodyPr vert="horz" wrap="square" lIns="0" tIns="12700" rIns="0" bIns="0" rtlCol="0">
            <a:spAutoFit/>
          </a:bodyPr>
          <a:lstStyle/>
          <a:p>
            <a:pPr marL="12700" algn="ctr">
              <a:lnSpc>
                <a:spcPct val="100000"/>
              </a:lnSpc>
              <a:spcBef>
                <a:spcPts val="100"/>
              </a:spcBef>
            </a:pPr>
            <a:r>
              <a:rPr lang="en-US" sz="3000" dirty="0">
                <a:solidFill>
                  <a:schemeClr val="accent1"/>
                </a:solidFill>
                <a:latin typeface="+mj-lt"/>
                <a:cs typeface="Arial"/>
              </a:rPr>
              <a:t>17%</a:t>
            </a:r>
          </a:p>
        </p:txBody>
      </p:sp>
      <p:sp>
        <p:nvSpPr>
          <p:cNvPr id="23" name="object 23">
            <a:extLst>
              <a:ext uri="{FF2B5EF4-FFF2-40B4-BE49-F238E27FC236}">
                <a16:creationId xmlns:a16="http://schemas.microsoft.com/office/drawing/2014/main" id="{3689D36F-0E74-439C-8BF7-BE388B2B4545}"/>
              </a:ext>
            </a:extLst>
          </p:cNvPr>
          <p:cNvSpPr txBox="1"/>
          <p:nvPr/>
        </p:nvSpPr>
        <p:spPr bwMode="white">
          <a:xfrm>
            <a:off x="7485241" y="2361419"/>
            <a:ext cx="134937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37%</a:t>
            </a:r>
            <a:endParaRPr lang="en-US" sz="3000" dirty="0">
              <a:solidFill>
                <a:schemeClr val="accent1"/>
              </a:solidFill>
              <a:latin typeface="+mj-lt"/>
              <a:cs typeface="Arial"/>
            </a:endParaRPr>
          </a:p>
        </p:txBody>
      </p:sp>
      <p:sp>
        <p:nvSpPr>
          <p:cNvPr id="24" name="object 24">
            <a:extLst>
              <a:ext uri="{FF2B5EF4-FFF2-40B4-BE49-F238E27FC236}">
                <a16:creationId xmlns:a16="http://schemas.microsoft.com/office/drawing/2014/main" id="{9396CD8C-7E7D-4CBC-AFB3-A4424860B64E}"/>
              </a:ext>
            </a:extLst>
          </p:cNvPr>
          <p:cNvSpPr txBox="1"/>
          <p:nvPr/>
        </p:nvSpPr>
        <p:spPr bwMode="white">
          <a:xfrm>
            <a:off x="9653275" y="2354394"/>
            <a:ext cx="1092835" cy="474489"/>
          </a:xfrm>
          <a:prstGeom prst="rect">
            <a:avLst/>
          </a:prstGeom>
        </p:spPr>
        <p:txBody>
          <a:bodyPr vert="horz" wrap="square" lIns="0" tIns="12700" rIns="0" bIns="0" rtlCol="0">
            <a:spAutoFit/>
          </a:bodyPr>
          <a:lstStyle/>
          <a:p>
            <a:pPr marL="12700" algn="ctr">
              <a:lnSpc>
                <a:spcPct val="100000"/>
              </a:lnSpc>
              <a:spcBef>
                <a:spcPts val="100"/>
              </a:spcBef>
            </a:pPr>
            <a:r>
              <a:rPr lang="en-US" sz="3000" spc="-5" dirty="0">
                <a:solidFill>
                  <a:schemeClr val="accent1"/>
                </a:solidFill>
                <a:latin typeface="+mj-lt"/>
                <a:cs typeface="Arial"/>
              </a:rPr>
              <a:t>45%</a:t>
            </a:r>
            <a:endParaRPr lang="en-US" sz="3000" dirty="0">
              <a:solidFill>
                <a:schemeClr val="accent1"/>
              </a:solidFill>
              <a:latin typeface="+mj-lt"/>
              <a:cs typeface="Arial"/>
            </a:endParaRPr>
          </a:p>
        </p:txBody>
      </p:sp>
      <p:sp>
        <p:nvSpPr>
          <p:cNvPr id="28" name="object 20">
            <a:extLst>
              <a:ext uri="{FF2B5EF4-FFF2-40B4-BE49-F238E27FC236}">
                <a16:creationId xmlns:a16="http://schemas.microsoft.com/office/drawing/2014/main" id="{B36D2764-7743-4684-BE95-4AE88B7DB06A}"/>
              </a:ext>
            </a:extLst>
          </p:cNvPr>
          <p:cNvSpPr txBox="1"/>
          <p:nvPr/>
        </p:nvSpPr>
        <p:spPr bwMode="white">
          <a:xfrm>
            <a:off x="1352467" y="3449231"/>
            <a:ext cx="1359535" cy="228268"/>
          </a:xfrm>
          <a:prstGeom prst="rect">
            <a:avLst/>
          </a:prstGeom>
        </p:spPr>
        <p:txBody>
          <a:bodyPr vert="horz" wrap="square" lIns="0" tIns="12700" rIns="0" bIns="0" rtlCol="0">
            <a:spAutoFit/>
          </a:bodyPr>
          <a:lstStyle/>
          <a:p>
            <a:pPr marL="12700">
              <a:lnSpc>
                <a:spcPct val="100000"/>
              </a:lnSpc>
              <a:spcBef>
                <a:spcPts val="100"/>
              </a:spcBef>
            </a:pPr>
            <a:r>
              <a:rPr lang="en-US" sz="1400" dirty="0">
                <a:solidFill>
                  <a:schemeClr val="bg2">
                    <a:lumMod val="20000"/>
                    <a:lumOff val="80000"/>
                  </a:schemeClr>
                </a:solidFill>
                <a:cs typeface="Arial"/>
              </a:rPr>
              <a:t>Customer 1</a:t>
            </a:r>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4" name="Rectangle 3">
            <a:extLst>
              <a:ext uri="{FF2B5EF4-FFF2-40B4-BE49-F238E27FC236}">
                <a16:creationId xmlns:a16="http://schemas.microsoft.com/office/drawing/2014/main" id="{AD39D096-C87A-4096-8E8C-6439C9C6C3A2}"/>
              </a:ext>
            </a:extLst>
          </p:cNvPr>
          <p:cNvSpPr/>
          <p:nvPr/>
        </p:nvSpPr>
        <p:spPr>
          <a:xfrm>
            <a:off x="8975725" y="4189906"/>
            <a:ext cx="2268537" cy="1255219"/>
          </a:xfrm>
          <a:prstGeom prst="rect">
            <a:avLst/>
          </a:prstGeom>
          <a:solidFill>
            <a:schemeClr val="accent1"/>
          </a:solidFill>
        </p:spPr>
        <p:txBody>
          <a:bodyPr wrap="square" anchor="ctr" anchorCtr="0">
            <a:noAutofit/>
          </a:bodyPr>
          <a:lstStyle/>
          <a:p>
            <a:pPr marL="237490">
              <a:lnSpc>
                <a:spcPct val="100000"/>
              </a:lnSpc>
              <a:spcBef>
                <a:spcPts val="1055"/>
              </a:spcBef>
            </a:pPr>
            <a:r>
              <a:rPr lang="en-US" sz="1200" b="1" i="1" spc="-15" dirty="0">
                <a:solidFill>
                  <a:schemeClr val="tx2">
                    <a:alpha val="70000"/>
                  </a:schemeClr>
                </a:solidFill>
                <a:cs typeface="Arial"/>
              </a:rPr>
              <a:t>Suspendisse sit amet ipsum finibus justo viverra blandit. Ut congue quis tortor eget sodales. </a:t>
            </a:r>
          </a:p>
        </p:txBody>
      </p:sp>
      <p:sp>
        <p:nvSpPr>
          <p:cNvPr id="25" name="Rectangle 24">
            <a:extLst>
              <a:ext uri="{FF2B5EF4-FFF2-40B4-BE49-F238E27FC236}">
                <a16:creationId xmlns:a16="http://schemas.microsoft.com/office/drawing/2014/main" id="{63B82A35-4350-476B-8C5A-D6A684747697}"/>
              </a:ext>
            </a:extLst>
          </p:cNvPr>
          <p:cNvSpPr/>
          <p:nvPr/>
        </p:nvSpPr>
        <p:spPr>
          <a:xfrm>
            <a:off x="8975724" y="6122074"/>
            <a:ext cx="2268537" cy="370800"/>
          </a:xfrm>
          <a:prstGeom prst="rect">
            <a:avLst/>
          </a:prstGeom>
          <a:noFill/>
        </p:spPr>
        <p:txBody>
          <a:bodyPr wrap="square" anchor="ctr" anchorCtr="0">
            <a:noAutofit/>
          </a:bodyPr>
          <a:lstStyle/>
          <a:p>
            <a:pPr marL="139700" marR="301625" indent="-127635">
              <a:lnSpc>
                <a:spcPct val="100000"/>
              </a:lnSpc>
              <a:spcBef>
                <a:spcPts val="490"/>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
        <p:nvSpPr>
          <p:cNvPr id="26" name="Rectangle 25">
            <a:extLst>
              <a:ext uri="{FF2B5EF4-FFF2-40B4-BE49-F238E27FC236}">
                <a16:creationId xmlns:a16="http://schemas.microsoft.com/office/drawing/2014/main" id="{447A1645-EFC8-4537-A5ED-3F261355CC99}"/>
              </a:ext>
            </a:extLst>
          </p:cNvPr>
          <p:cNvSpPr/>
          <p:nvPr/>
        </p:nvSpPr>
        <p:spPr>
          <a:xfrm>
            <a:off x="8975723" y="5769216"/>
            <a:ext cx="2268537" cy="370800"/>
          </a:xfrm>
          <a:prstGeom prst="rect">
            <a:avLst/>
          </a:prstGeom>
          <a:noFill/>
        </p:spPr>
        <p:txBody>
          <a:bodyPr wrap="square" anchor="ctr" anchorCtr="0">
            <a:noAutofit/>
          </a:bodyPr>
          <a:lstStyle/>
          <a:p>
            <a:pPr marL="12700">
              <a:lnSpc>
                <a:spcPct val="100000"/>
              </a:lnSpc>
              <a:spcBef>
                <a:spcPts val="509"/>
              </a:spcBef>
            </a:pPr>
            <a:r>
              <a:rPr lang="en-US" sz="1200" i="1" spc="-5" dirty="0">
                <a:solidFill>
                  <a:schemeClr val="tx2">
                    <a:alpha val="70000"/>
                  </a:schemeClr>
                </a:solidFill>
                <a:cs typeface="Arial"/>
              </a:rPr>
              <a:t>* Lorem ipsum dolor sit amet</a:t>
            </a:r>
            <a:endParaRPr lang="en-US" sz="1200" dirty="0">
              <a:solidFill>
                <a:schemeClr val="tx2">
                  <a:alpha val="70000"/>
                </a:schemeClr>
              </a:solidFill>
              <a:cs typeface="Arial"/>
            </a:endParaRPr>
          </a:p>
        </p:txBody>
      </p:sp>
    </p:spTree>
    <p:extLst>
      <p:ext uri="{BB962C8B-B14F-4D97-AF65-F5344CB8AC3E}">
        <p14:creationId xmlns:p14="http://schemas.microsoft.com/office/powerpoint/2010/main" val="221209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479503" y="1690689"/>
            <a:ext cx="2983732" cy="1922438"/>
          </a:xfrm>
        </p:spPr>
        <p:txBody>
          <a:bodyPr>
            <a:noAutofit/>
          </a:bodyPr>
          <a:lstStyle/>
          <a:p>
            <a:pPr marL="12700">
              <a:lnSpc>
                <a:spcPct val="120000"/>
              </a:lnSpc>
              <a:spcBef>
                <a:spcPts val="100"/>
              </a:spcBef>
            </a:pPr>
            <a:r>
              <a:rPr lang="en-US" sz="1900" b="1" dirty="0">
                <a:solidFill>
                  <a:schemeClr val="bg1"/>
                </a:solidFill>
              </a:rPr>
              <a:t>Custom solutions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4843363" y="1702826"/>
            <a:ext cx="3148965" cy="1922438"/>
          </a:xfrm>
        </p:spPr>
        <p:txBody>
          <a:bodyPr>
            <a:noAutofit/>
          </a:bodyPr>
          <a:lstStyle/>
          <a:p>
            <a:pPr marL="12700">
              <a:lnSpc>
                <a:spcPct val="120000"/>
              </a:lnSpc>
              <a:spcBef>
                <a:spcPts val="100"/>
              </a:spcBef>
            </a:pPr>
            <a:r>
              <a:rPr lang="en-US" sz="1900" b="1" dirty="0">
                <a:solidFill>
                  <a:schemeClr val="bg1"/>
                </a:solidFill>
              </a:rPr>
              <a:t>Availability</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OUR SERVICES</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1337076" y="1702825"/>
            <a:ext cx="3148965" cy="2146629"/>
          </a:xfrm>
        </p:spPr>
        <p:txBody>
          <a:bodyPr>
            <a:noAutofit/>
          </a:bodyPr>
          <a:lstStyle/>
          <a:p>
            <a:pPr marL="12700">
              <a:lnSpc>
                <a:spcPct val="120000"/>
              </a:lnSpc>
              <a:spcBef>
                <a:spcPts val="100"/>
              </a:spcBef>
            </a:pPr>
            <a:r>
              <a:rPr lang="en-US" sz="1900" b="1" dirty="0">
                <a:solidFill>
                  <a:schemeClr val="bg1"/>
                </a:solidFill>
              </a:rPr>
              <a:t>Personalized service</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a:p>
            <a:pPr marR="5080">
              <a:lnSpc>
                <a:spcPct val="120000"/>
              </a:lnSpc>
              <a:spcBef>
                <a:spcPts val="600"/>
              </a:spcBef>
            </a:pPr>
            <a:r>
              <a:rPr lang="en-US" sz="1800" i="1" spc="-15" dirty="0">
                <a:solidFill>
                  <a:schemeClr val="bg2">
                    <a:lumMod val="20000"/>
                    <a:lumOff val="80000"/>
                  </a:schemeClr>
                </a:solidFill>
                <a:cs typeface="Arial"/>
              </a:rPr>
              <a:t>1</a:t>
            </a:r>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8479502" y="3849456"/>
            <a:ext cx="3148965" cy="1922438"/>
          </a:xfrm>
        </p:spPr>
        <p:txBody>
          <a:bodyPr>
            <a:noAutofit/>
          </a:bodyPr>
          <a:lstStyle/>
          <a:p>
            <a:pPr marL="12700">
              <a:lnSpc>
                <a:spcPct val="120000"/>
              </a:lnSpc>
              <a:spcBef>
                <a:spcPts val="100"/>
              </a:spcBef>
            </a:pPr>
            <a:r>
              <a:rPr lang="en-US" sz="1900" b="1" dirty="0">
                <a:solidFill>
                  <a:schemeClr val="bg1"/>
                </a:solidFill>
              </a:rPr>
              <a:t>Economies of scale</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a:t>
            </a:r>
          </a:p>
        </p:txBody>
      </p:sp>
      <p:sp>
        <p:nvSpPr>
          <p:cNvPr id="12" name="Content Placeholder 11">
            <a:extLst>
              <a:ext uri="{FF2B5EF4-FFF2-40B4-BE49-F238E27FC236}">
                <a16:creationId xmlns:a16="http://schemas.microsoft.com/office/drawing/2014/main" id="{72176240-9D71-46A9-959A-FFCF84DC04A3}"/>
              </a:ext>
            </a:extLst>
          </p:cNvPr>
          <p:cNvSpPr>
            <a:spLocks noGrp="1"/>
          </p:cNvSpPr>
          <p:nvPr>
            <p:ph sz="half" idx="17"/>
          </p:nvPr>
        </p:nvSpPr>
        <p:spPr bwMode="white">
          <a:xfrm>
            <a:off x="4843363" y="3849456"/>
            <a:ext cx="3690011" cy="1922438"/>
          </a:xfrm>
        </p:spPr>
        <p:txBody>
          <a:bodyPr>
            <a:noAutofit/>
          </a:bodyPr>
          <a:lstStyle/>
          <a:p>
            <a:pPr marL="12700">
              <a:lnSpc>
                <a:spcPct val="120000"/>
              </a:lnSpc>
              <a:spcBef>
                <a:spcPts val="100"/>
              </a:spcBef>
            </a:pPr>
            <a:r>
              <a:rPr lang="en-US" sz="1900" b="1" dirty="0">
                <a:solidFill>
                  <a:schemeClr val="bg1"/>
                </a:solidFill>
              </a:rPr>
              <a:t>Preferred loyalty programs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1337076" y="3849455"/>
            <a:ext cx="3259789" cy="2377977"/>
          </a:xfrm>
        </p:spPr>
        <p:txBody>
          <a:bodyPr>
            <a:noAutofit/>
          </a:bodyPr>
          <a:lstStyle/>
          <a:p>
            <a:pPr marL="12700">
              <a:lnSpc>
                <a:spcPct val="120000"/>
              </a:lnSpc>
              <a:spcBef>
                <a:spcPts val="100"/>
              </a:spcBef>
            </a:pPr>
            <a:r>
              <a:rPr lang="en-US" sz="1900" b="1" dirty="0">
                <a:solidFill>
                  <a:schemeClr val="bg1"/>
                </a:solidFill>
              </a:rPr>
              <a:t>Connections</a:t>
            </a:r>
          </a:p>
          <a:p>
            <a:pPr marR="5080">
              <a:lnSpc>
                <a:spcPct val="100000"/>
              </a:lnSpc>
              <a:spcBef>
                <a:spcPts val="600"/>
              </a:spcBef>
            </a:pPr>
            <a:r>
              <a:rPr lang="en-US" sz="1400" i="1" spc="-15" dirty="0">
                <a:solidFill>
                  <a:schemeClr val="bg2">
                    <a:lumMod val="20000"/>
                    <a:lumOff val="80000"/>
                  </a:schemeClr>
                </a:solidFill>
                <a:cs typeface="Arial"/>
              </a:rPr>
              <a:t>Suspendisse sit amet ipsum finibus justo viverra blandit. Ut congue quis tortor eget sodales. Ut fermentum a magna ut eleifend. Integer convallis suscipit ante eu varius. Morbi a purus dolor. Suspendisse sit amet ipsum finibus justo viverra blandit. </a:t>
            </a:r>
          </a:p>
          <a:p>
            <a:pPr marL="0" indent="0">
              <a:lnSpc>
                <a:spcPct val="100000"/>
              </a:lnSpc>
              <a:spcBef>
                <a:spcPts val="600"/>
              </a:spcBef>
              <a:buNone/>
            </a:pPr>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838200" y="1679575"/>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015029" y="1679575"/>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838200" y="3792079"/>
            <a:ext cx="576000" cy="576000"/>
          </a:xfrm>
        </p:spPr>
      </p:pic>
      <p:pic>
        <p:nvPicPr>
          <p:cNvPr id="42" name="Picture Placeholder 41" descr="Check icon">
            <a:extLst>
              <a:ext uri="{FF2B5EF4-FFF2-40B4-BE49-F238E27FC236}">
                <a16:creationId xmlns:a16="http://schemas.microsoft.com/office/drawing/2014/main" id="{C9B2F2DF-F5C3-47DD-B3B0-43E328A2AAA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white">
          <a:xfrm>
            <a:off x="8015029" y="3792078"/>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a:stretch>
            <a:fillRect/>
          </a:stretch>
        </p:blipFill>
        <p:spPr bwMode="white">
          <a:xfrm>
            <a:off x="4378157" y="3792078"/>
            <a:ext cx="576000" cy="576000"/>
          </a:xfrm>
        </p:spPr>
      </p:pic>
    </p:spTree>
    <p:extLst>
      <p:ext uri="{BB962C8B-B14F-4D97-AF65-F5344CB8AC3E}">
        <p14:creationId xmlns:p14="http://schemas.microsoft.com/office/powerpoint/2010/main" val="336603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06168" y="365125"/>
            <a:ext cx="10515600" cy="1325563"/>
          </a:xfrm>
        </p:spPr>
        <p:txBody>
          <a:bodyPr/>
          <a:lstStyle/>
          <a:p>
            <a:r>
              <a:rPr lang="en-US" dirty="0"/>
              <a:t>REVENUE MODEL</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bwMode="white">
          <a:xfrm>
            <a:off x="2153349" y="1985963"/>
            <a:ext cx="3789362" cy="823912"/>
          </a:xfrm>
        </p:spPr>
        <p:txBody>
          <a:bodyPr/>
          <a:lstStyle/>
          <a:p>
            <a:r>
              <a:rPr lang="en-US" dirty="0"/>
              <a:t>Ut fermentum a magna </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bwMode="white">
          <a:xfrm>
            <a:off x="2116773" y="3434047"/>
            <a:ext cx="3789362" cy="2755616"/>
          </a:xfrm>
        </p:spPr>
        <p:txBody>
          <a:bodyPr>
            <a:normAutofit/>
          </a:bodyPr>
          <a:lstStyle/>
          <a:p>
            <a:pPr>
              <a:lnSpc>
                <a:spcPct val="125000"/>
              </a:lnSpc>
              <a:spcBef>
                <a:spcPts val="100"/>
              </a:spcBef>
              <a:buClr>
                <a:schemeClr val="accent1"/>
              </a:buClr>
            </a:pPr>
            <a:r>
              <a:rPr lang="en-US" sz="1800" i="1" dirty="0">
                <a:solidFill>
                  <a:srgbClr val="FFFFFF"/>
                </a:solidFill>
                <a:cs typeface="Arial"/>
              </a:rPr>
              <a:t>Lorem ipsum</a:t>
            </a:r>
            <a:r>
              <a:rPr lang="en-US" sz="1800" i="1" spc="-5" dirty="0">
                <a:solidFill>
                  <a:srgbClr val="FFFFFF"/>
                </a:solidFill>
                <a:cs typeface="Arial"/>
              </a:rPr>
              <a:t>:</a:t>
            </a:r>
            <a:r>
              <a:rPr lang="en-US" sz="1800" i="1" spc="-45" dirty="0">
                <a:solidFill>
                  <a:srgbClr val="FFFFFF"/>
                </a:solidFill>
                <a:cs typeface="Arial"/>
              </a:rPr>
              <a:t> </a:t>
            </a:r>
            <a:r>
              <a:rPr lang="en-US" sz="1800" b="1" i="1" spc="-5" dirty="0">
                <a:solidFill>
                  <a:schemeClr val="accent1"/>
                </a:solidFill>
                <a:cs typeface="Arial"/>
              </a:rPr>
              <a:t>10%-17%</a:t>
            </a:r>
            <a:endParaRPr lang="en-US" sz="1800" i="1" dirty="0">
              <a:solidFill>
                <a:schemeClr val="accent1"/>
              </a:solidFill>
              <a:cs typeface="Arial"/>
            </a:endParaRPr>
          </a:p>
          <a:p>
            <a:pPr>
              <a:lnSpc>
                <a:spcPct val="125000"/>
              </a:lnSpc>
              <a:buClr>
                <a:schemeClr val="accent1"/>
              </a:buClr>
            </a:pPr>
            <a:r>
              <a:rPr lang="en-US" sz="1800" i="1" spc="-5" dirty="0">
                <a:solidFill>
                  <a:srgbClr val="FFFFFF"/>
                </a:solidFill>
                <a:cs typeface="Arial"/>
              </a:rPr>
              <a:t>Dolor sit amet: </a:t>
            </a:r>
            <a:r>
              <a:rPr lang="en-US" sz="1800" b="1" i="1" spc="-5" dirty="0">
                <a:solidFill>
                  <a:schemeClr val="accent1"/>
                </a:solidFill>
                <a:cs typeface="Arial"/>
              </a:rPr>
              <a:t>13%- 17%</a:t>
            </a:r>
          </a:p>
          <a:p>
            <a:pPr>
              <a:lnSpc>
                <a:spcPct val="125000"/>
              </a:lnSpc>
              <a:buClr>
                <a:schemeClr val="accent1"/>
              </a:buClr>
            </a:pPr>
            <a:r>
              <a:rPr lang="en-US" sz="1800" i="1" spc="-5" dirty="0">
                <a:solidFill>
                  <a:srgbClr val="FFFFFF"/>
                </a:solidFill>
                <a:cs typeface="Arial"/>
              </a:rPr>
              <a:t>Consectetur</a:t>
            </a:r>
            <a:r>
              <a:rPr lang="en-US" sz="1800" i="1" spc="-35" dirty="0">
                <a:solidFill>
                  <a:srgbClr val="FFFFFF"/>
                </a:solidFill>
                <a:cs typeface="Arial"/>
              </a:rPr>
              <a:t>:</a:t>
            </a:r>
            <a:r>
              <a:rPr lang="en-US" sz="1800" i="1" spc="-15" dirty="0">
                <a:solidFill>
                  <a:srgbClr val="FFFFFF"/>
                </a:solidFill>
                <a:cs typeface="Arial"/>
              </a:rPr>
              <a:t> </a:t>
            </a:r>
            <a:r>
              <a:rPr lang="en-US" sz="1800" b="1" i="1" spc="-5" dirty="0">
                <a:solidFill>
                  <a:schemeClr val="accent1"/>
                </a:solidFill>
                <a:cs typeface="Arial"/>
              </a:rPr>
              <a:t>5%-10%</a:t>
            </a:r>
          </a:p>
          <a:p>
            <a:pPr marR="775335">
              <a:lnSpc>
                <a:spcPct val="125000"/>
              </a:lnSpc>
              <a:spcBef>
                <a:spcPts val="1800"/>
              </a:spcBef>
              <a:buClr>
                <a:schemeClr val="accent1"/>
              </a:buClr>
            </a:pPr>
            <a:r>
              <a:rPr lang="en-US" sz="1800" i="1" dirty="0">
                <a:solidFill>
                  <a:srgbClr val="FFFFFF"/>
                </a:solidFill>
                <a:cs typeface="Arial"/>
              </a:rPr>
              <a:t>Adipiscing: </a:t>
            </a:r>
            <a:r>
              <a:rPr lang="en-US" sz="1800" b="1" i="1" spc="-5" dirty="0">
                <a:solidFill>
                  <a:schemeClr val="accent1"/>
                </a:solidFill>
                <a:cs typeface="Arial"/>
              </a:rPr>
              <a:t>$25 service fee</a:t>
            </a:r>
          </a:p>
          <a:p>
            <a:pPr>
              <a:lnSpc>
                <a:spcPct val="125000"/>
              </a:lnSpc>
              <a:buClr>
                <a:schemeClr val="accent1"/>
              </a:buClr>
            </a:pPr>
            <a:r>
              <a:rPr lang="en-US" sz="1800" i="1" spc="-25" dirty="0">
                <a:solidFill>
                  <a:srgbClr val="FFFFFF"/>
                </a:solidFill>
                <a:cs typeface="Arial"/>
              </a:rPr>
              <a:t>Etiam aliquet</a:t>
            </a:r>
            <a:r>
              <a:rPr lang="en-US" sz="1800" i="1" dirty="0">
                <a:solidFill>
                  <a:srgbClr val="FFFFFF"/>
                </a:solidFill>
                <a:cs typeface="Arial"/>
              </a:rPr>
              <a:t>:</a:t>
            </a:r>
            <a:r>
              <a:rPr lang="en-US" sz="1800" i="1" spc="-60" dirty="0">
                <a:solidFill>
                  <a:srgbClr val="FFFFFF"/>
                </a:solidFill>
                <a:cs typeface="Arial"/>
              </a:rPr>
              <a:t> </a:t>
            </a:r>
            <a:r>
              <a:rPr lang="en-US" sz="1800" b="1" i="1" spc="-5" dirty="0">
                <a:solidFill>
                  <a:schemeClr val="accent1"/>
                </a:solidFill>
                <a:cs typeface="Arial"/>
              </a:rPr>
              <a:t>30%-33%</a:t>
            </a:r>
          </a:p>
        </p:txBody>
      </p:sp>
      <p:sp>
        <p:nvSpPr>
          <p:cNvPr id="6" name="Text Placeholder 5">
            <a:extLst>
              <a:ext uri="{FF2B5EF4-FFF2-40B4-BE49-F238E27FC236}">
                <a16:creationId xmlns:a16="http://schemas.microsoft.com/office/drawing/2014/main" id="{38A73375-FA03-4191-8AD5-B40CD9B59B94}"/>
              </a:ext>
            </a:extLst>
          </p:cNvPr>
          <p:cNvSpPr>
            <a:spLocks noGrp="1"/>
          </p:cNvSpPr>
          <p:nvPr>
            <p:ph type="body" sz="quarter" idx="3"/>
          </p:nvPr>
        </p:nvSpPr>
        <p:spPr bwMode="white"/>
        <p:txBody>
          <a:bodyPr/>
          <a:lstStyle/>
          <a:p>
            <a:r>
              <a:rPr lang="en-US" dirty="0"/>
              <a:t>Ut congue quis tortor </a:t>
            </a:r>
          </a:p>
        </p:txBody>
      </p:sp>
      <p:sp>
        <p:nvSpPr>
          <p:cNvPr id="7" name="Content Placeholder 6">
            <a:extLst>
              <a:ext uri="{FF2B5EF4-FFF2-40B4-BE49-F238E27FC236}">
                <a16:creationId xmlns:a16="http://schemas.microsoft.com/office/drawing/2014/main" id="{7E0C6FDF-5982-4E37-B65D-F7B05D0FFB52}"/>
              </a:ext>
            </a:extLst>
          </p:cNvPr>
          <p:cNvSpPr>
            <a:spLocks noGrp="1"/>
          </p:cNvSpPr>
          <p:nvPr>
            <p:ph sz="quarter" idx="4"/>
          </p:nvPr>
        </p:nvSpPr>
        <p:spPr bwMode="white"/>
        <p:txBody>
          <a:bodyPr>
            <a:normAutofit/>
          </a:bodyPr>
          <a:lstStyle/>
          <a:p>
            <a:pPr>
              <a:lnSpc>
                <a:spcPct val="125000"/>
              </a:lnSpc>
              <a:spcBef>
                <a:spcPts val="100"/>
              </a:spcBef>
              <a:buClr>
                <a:schemeClr val="accent1"/>
              </a:buClr>
            </a:pPr>
            <a:r>
              <a:rPr lang="en-US" sz="1800" i="1" spc="-5" dirty="0">
                <a:solidFill>
                  <a:srgbClr val="FFFFFF"/>
                </a:solidFill>
                <a:cs typeface="Arial"/>
              </a:rPr>
              <a:t>Dolor sit amet</a:t>
            </a:r>
            <a:r>
              <a:rPr lang="en-US" sz="1800" i="1" dirty="0">
                <a:solidFill>
                  <a:srgbClr val="FFFFFF"/>
                </a:solidFill>
                <a:cs typeface="Arial"/>
              </a:rPr>
              <a:t>: </a:t>
            </a:r>
            <a:r>
              <a:rPr lang="en-US" sz="1800" b="1" i="1" spc="-5" dirty="0">
                <a:solidFill>
                  <a:schemeClr val="accent1"/>
                </a:solidFill>
                <a:cs typeface="Arial"/>
              </a:rPr>
              <a:t>6 – 9 months</a:t>
            </a:r>
          </a:p>
          <a:p>
            <a:pPr>
              <a:lnSpc>
                <a:spcPct val="125000"/>
              </a:lnSpc>
              <a:buClr>
                <a:schemeClr val="accent1"/>
              </a:buClr>
            </a:pPr>
            <a:r>
              <a:rPr lang="en-US" sz="1800" i="1" dirty="0">
                <a:solidFill>
                  <a:srgbClr val="FFFFFF"/>
                </a:solidFill>
                <a:cs typeface="Arial"/>
              </a:rPr>
              <a:t>Consectetur: </a:t>
            </a:r>
            <a:r>
              <a:rPr lang="en-US" sz="1800" b="1" i="1" spc="-5" dirty="0">
                <a:solidFill>
                  <a:schemeClr val="accent1"/>
                </a:solidFill>
                <a:cs typeface="Arial"/>
              </a:rPr>
              <a:t>9 – 12 months</a:t>
            </a:r>
          </a:p>
          <a:p>
            <a:pPr>
              <a:lnSpc>
                <a:spcPct val="125000"/>
              </a:lnSpc>
              <a:buClr>
                <a:schemeClr val="accent1"/>
              </a:buClr>
            </a:pPr>
            <a:r>
              <a:rPr lang="en-US" sz="1800" i="1" dirty="0">
                <a:solidFill>
                  <a:srgbClr val="FFFFFF"/>
                </a:solidFill>
                <a:cs typeface="Arial"/>
              </a:rPr>
              <a:t>Adipiscing: </a:t>
            </a:r>
            <a:r>
              <a:rPr lang="en-US" sz="1800" b="1" i="1" spc="-5" dirty="0">
                <a:solidFill>
                  <a:schemeClr val="accent1"/>
                </a:solidFill>
                <a:cs typeface="Arial"/>
              </a:rPr>
              <a:t>immediate</a:t>
            </a:r>
          </a:p>
          <a:p>
            <a:pPr>
              <a:lnSpc>
                <a:spcPct val="125000"/>
              </a:lnSpc>
              <a:buClr>
                <a:schemeClr val="accent1"/>
              </a:buClr>
            </a:pPr>
            <a:r>
              <a:rPr lang="en-US" sz="1800" i="1" dirty="0">
                <a:solidFill>
                  <a:srgbClr val="FFFFFF"/>
                </a:solidFill>
                <a:cs typeface="Arial"/>
              </a:rPr>
              <a:t>Etiam aliquet: </a:t>
            </a:r>
            <a:r>
              <a:rPr lang="en-US" sz="1800" b="1" i="1" spc="-5" dirty="0">
                <a:solidFill>
                  <a:schemeClr val="accent1"/>
                </a:solidFill>
                <a:cs typeface="Arial"/>
              </a:rPr>
              <a:t>depends</a:t>
            </a:r>
            <a:endParaRPr lang="en-US" sz="1800" i="1" dirty="0"/>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346384"/>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270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SALES FORECAST</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16</a:t>
            </a:fld>
            <a:endParaRPr lang="en-US" dirty="0"/>
          </a:p>
        </p:txBody>
      </p:sp>
      <p:graphicFrame>
        <p:nvGraphicFramePr>
          <p:cNvPr id="4" name="Content Placeholder 7" descr="Table">
            <a:extLst>
              <a:ext uri="{FF2B5EF4-FFF2-40B4-BE49-F238E27FC236}">
                <a16:creationId xmlns:a16="http://schemas.microsoft.com/office/drawing/2014/main" id="{E90E34E9-7D18-4CB9-B198-BB2D0AC695E4}"/>
              </a:ext>
            </a:extLst>
          </p:cNvPr>
          <p:cNvGraphicFramePr>
            <a:graphicFrameLocks/>
          </p:cNvGraphicFramePr>
          <p:nvPr>
            <p:extLst>
              <p:ext uri="{D42A27DB-BD31-4B8C-83A1-F6EECF244321}">
                <p14:modId xmlns:p14="http://schemas.microsoft.com/office/powerpoint/2010/main" val="4260350806"/>
              </p:ext>
            </p:extLst>
          </p:nvPr>
        </p:nvGraphicFramePr>
        <p:xfrm>
          <a:off x="1770186" y="1702055"/>
          <a:ext cx="7997703" cy="1483360"/>
        </p:xfrm>
        <a:graphic>
          <a:graphicData uri="http://schemas.openxmlformats.org/drawingml/2006/table">
            <a:tbl>
              <a:tblPr firstRow="1" bandRow="1">
                <a:tableStyleId>{5C22544A-7EE6-4342-B048-85BDC9FD1C3A}</a:tableStyleId>
              </a:tblPr>
              <a:tblGrid>
                <a:gridCol w="3278895">
                  <a:extLst>
                    <a:ext uri="{9D8B030D-6E8A-4147-A177-3AD203B41FA5}">
                      <a16:colId xmlns:a16="http://schemas.microsoft.com/office/drawing/2014/main" val="2120316286"/>
                    </a:ext>
                  </a:extLst>
                </a:gridCol>
                <a:gridCol w="1572936">
                  <a:extLst>
                    <a:ext uri="{9D8B030D-6E8A-4147-A177-3AD203B41FA5}">
                      <a16:colId xmlns:a16="http://schemas.microsoft.com/office/drawing/2014/main" val="3254578854"/>
                    </a:ext>
                  </a:extLst>
                </a:gridCol>
                <a:gridCol w="1572936">
                  <a:extLst>
                    <a:ext uri="{9D8B030D-6E8A-4147-A177-3AD203B41FA5}">
                      <a16:colId xmlns:a16="http://schemas.microsoft.com/office/drawing/2014/main" val="2480324120"/>
                    </a:ext>
                  </a:extLst>
                </a:gridCol>
                <a:gridCol w="1572936">
                  <a:extLst>
                    <a:ext uri="{9D8B030D-6E8A-4147-A177-3AD203B41FA5}">
                      <a16:colId xmlns:a16="http://schemas.microsoft.com/office/drawing/2014/main" val="3000376450"/>
                    </a:ext>
                  </a:extLst>
                </a:gridCol>
              </a:tblGrid>
              <a:tr h="370840">
                <a:tc>
                  <a:txBody>
                    <a:bodyPr/>
                    <a:lstStyle/>
                    <a:p>
                      <a:pPr marL="227965">
                        <a:lnSpc>
                          <a:spcPct val="100000"/>
                        </a:lnSpc>
                        <a:spcBef>
                          <a:spcPts val="785"/>
                        </a:spcBef>
                      </a:pPr>
                      <a:r>
                        <a:rPr sz="1400" b="1" dirty="0">
                          <a:solidFill>
                            <a:schemeClr val="bg2">
                              <a:lumMod val="20000"/>
                              <a:lumOff val="80000"/>
                            </a:schemeClr>
                          </a:solidFill>
                          <a:latin typeface="+mn-lt"/>
                          <a:cs typeface="Arial"/>
                        </a:rPr>
                        <a:t>3 YEAR SALES</a:t>
                      </a:r>
                      <a:r>
                        <a:rPr sz="1400" b="1" spc="-55" dirty="0">
                          <a:solidFill>
                            <a:schemeClr val="bg2">
                              <a:lumMod val="20000"/>
                              <a:lumOff val="80000"/>
                            </a:schemeClr>
                          </a:solidFill>
                          <a:latin typeface="+mn-lt"/>
                          <a:cs typeface="Arial"/>
                        </a:rPr>
                        <a:t> </a:t>
                      </a:r>
                      <a:r>
                        <a:rPr sz="1400" b="1" spc="-10" dirty="0">
                          <a:solidFill>
                            <a:schemeClr val="bg2">
                              <a:lumMod val="20000"/>
                              <a:lumOff val="80000"/>
                            </a:schemeClr>
                          </a:solidFill>
                          <a:latin typeface="+mn-lt"/>
                          <a:cs typeface="Arial"/>
                        </a:rPr>
                        <a:t>SUMMARY</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50520">
                        <a:lnSpc>
                          <a:spcPct val="100000"/>
                        </a:lnSpc>
                        <a:spcBef>
                          <a:spcPts val="785"/>
                        </a:spcBef>
                      </a:pPr>
                      <a:r>
                        <a:rPr sz="1400" b="1" dirty="0">
                          <a:solidFill>
                            <a:schemeClr val="bg2">
                              <a:lumMod val="20000"/>
                              <a:lumOff val="80000"/>
                            </a:schemeClr>
                          </a:solidFill>
                          <a:latin typeface="+mn-lt"/>
                          <a:cs typeface="Arial"/>
                        </a:rPr>
                        <a:t>YR1</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3220">
                        <a:lnSpc>
                          <a:spcPct val="100000"/>
                        </a:lnSpc>
                        <a:spcBef>
                          <a:spcPts val="785"/>
                        </a:spcBef>
                      </a:pPr>
                      <a:r>
                        <a:rPr sz="1400" b="1" dirty="0">
                          <a:solidFill>
                            <a:schemeClr val="bg2">
                              <a:lumMod val="20000"/>
                              <a:lumOff val="80000"/>
                            </a:schemeClr>
                          </a:solidFill>
                          <a:latin typeface="+mn-lt"/>
                          <a:cs typeface="Arial"/>
                        </a:rPr>
                        <a:t>YR2</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367665">
                        <a:lnSpc>
                          <a:spcPct val="100000"/>
                        </a:lnSpc>
                        <a:spcBef>
                          <a:spcPts val="785"/>
                        </a:spcBef>
                      </a:pPr>
                      <a:r>
                        <a:rPr sz="1400" b="1" dirty="0">
                          <a:solidFill>
                            <a:schemeClr val="bg2">
                              <a:lumMod val="20000"/>
                              <a:lumOff val="80000"/>
                            </a:schemeClr>
                          </a:solidFill>
                          <a:latin typeface="+mn-lt"/>
                          <a:cs typeface="Arial"/>
                        </a:rPr>
                        <a:t>YR3</a:t>
                      </a:r>
                      <a:endParaRPr sz="1400" dirty="0">
                        <a:solidFill>
                          <a:schemeClr val="bg2">
                            <a:lumMod val="20000"/>
                            <a:lumOff val="80000"/>
                          </a:schemeClr>
                        </a:solidFill>
                        <a:latin typeface="+mn-lt"/>
                        <a:cs typeface="Arial"/>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82104278"/>
                  </a:ext>
                </a:extLst>
              </a:tr>
              <a:tr h="370840">
                <a:tc>
                  <a:txBody>
                    <a:bodyPr/>
                    <a:lstStyle/>
                    <a:p>
                      <a:pPr marL="227965">
                        <a:lnSpc>
                          <a:spcPct val="100000"/>
                        </a:lnSpc>
                        <a:spcBef>
                          <a:spcPts val="415"/>
                        </a:spcBef>
                      </a:pPr>
                      <a:r>
                        <a:rPr sz="1200" spc="-30" dirty="0">
                          <a:solidFill>
                            <a:schemeClr val="tx2">
                              <a:alpha val="70000"/>
                            </a:schemeClr>
                          </a:solidFill>
                          <a:latin typeface="+mn-lt"/>
                          <a:cs typeface="Arial"/>
                        </a:rPr>
                        <a:t>Total</a:t>
                      </a:r>
                      <a:r>
                        <a:rPr sz="1200" spc="-10" dirty="0">
                          <a:solidFill>
                            <a:schemeClr val="tx2">
                              <a:alpha val="70000"/>
                            </a:schemeClr>
                          </a:solidFill>
                          <a:latin typeface="+mn-lt"/>
                          <a:cs typeface="Arial"/>
                        </a:rPr>
                        <a:t> </a:t>
                      </a:r>
                      <a:r>
                        <a:rPr sz="1200" dirty="0">
                          <a:solidFill>
                            <a:schemeClr val="tx2">
                              <a:alpha val="70000"/>
                            </a:schemeClr>
                          </a:solidFill>
                          <a:latin typeface="+mn-lt"/>
                          <a:cs typeface="Arial"/>
                        </a:rPr>
                        <a:t>Sales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50520">
                        <a:lnSpc>
                          <a:spcPct val="100000"/>
                        </a:lnSpc>
                        <a:spcBef>
                          <a:spcPts val="415"/>
                        </a:spcBef>
                      </a:pPr>
                      <a:r>
                        <a:rPr sz="1200" spc="-5" dirty="0">
                          <a:solidFill>
                            <a:schemeClr val="tx2">
                              <a:alpha val="70000"/>
                            </a:schemeClr>
                          </a:solidFill>
                          <a:latin typeface="+mn-lt"/>
                          <a:cs typeface="Arial"/>
                        </a:rPr>
                        <a:t>$300,000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3220">
                        <a:lnSpc>
                          <a:spcPct val="100000"/>
                        </a:lnSpc>
                        <a:spcBef>
                          <a:spcPts val="415"/>
                        </a:spcBef>
                      </a:pPr>
                      <a:r>
                        <a:rPr sz="1200" spc="-5" dirty="0">
                          <a:solidFill>
                            <a:schemeClr val="tx2">
                              <a:alpha val="70000"/>
                            </a:schemeClr>
                          </a:solidFill>
                          <a:latin typeface="+mn-lt"/>
                          <a:cs typeface="Arial"/>
                        </a:rPr>
                        <a:t>$400,000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367665">
                        <a:lnSpc>
                          <a:spcPct val="100000"/>
                        </a:lnSpc>
                        <a:spcBef>
                          <a:spcPts val="415"/>
                        </a:spcBef>
                      </a:pPr>
                      <a:r>
                        <a:rPr sz="1200" spc="-5" dirty="0">
                          <a:solidFill>
                            <a:schemeClr val="tx2">
                              <a:alpha val="70000"/>
                            </a:schemeClr>
                          </a:solidFill>
                          <a:latin typeface="+mn-lt"/>
                          <a:cs typeface="Arial"/>
                        </a:rPr>
                        <a:t>$500,000</a:t>
                      </a:r>
                      <a:endParaRPr sz="1200" dirty="0">
                        <a:solidFill>
                          <a:schemeClr val="tx2">
                            <a:alpha val="70000"/>
                          </a:schemeClr>
                        </a:solidFill>
                        <a:latin typeface="+mn-lt"/>
                        <a:cs typeface="Arial"/>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1273019"/>
                  </a:ext>
                </a:extLst>
              </a:tr>
              <a:tr h="370840">
                <a:tc>
                  <a:txBody>
                    <a:bodyPr/>
                    <a:lstStyle/>
                    <a:p>
                      <a:pPr marL="227965">
                        <a:lnSpc>
                          <a:spcPct val="100000"/>
                        </a:lnSpc>
                        <a:spcBef>
                          <a:spcPts val="370"/>
                        </a:spcBef>
                      </a:pPr>
                      <a:r>
                        <a:rPr sz="1200" spc="-5" dirty="0">
                          <a:solidFill>
                            <a:schemeClr val="tx2">
                              <a:alpha val="70000"/>
                            </a:schemeClr>
                          </a:solidFill>
                          <a:latin typeface="+mn-lt"/>
                          <a:cs typeface="Arial"/>
                        </a:rPr>
                        <a:t>Average </a:t>
                      </a:r>
                      <a:r>
                        <a:rPr sz="1200" dirty="0">
                          <a:solidFill>
                            <a:schemeClr val="tx2">
                              <a:alpha val="70000"/>
                            </a:schemeClr>
                          </a:solidFill>
                          <a:latin typeface="+mn-lt"/>
                          <a:cs typeface="Arial"/>
                        </a:rPr>
                        <a:t>%</a:t>
                      </a:r>
                      <a:r>
                        <a:rPr sz="1200" spc="-10" dirty="0">
                          <a:solidFill>
                            <a:schemeClr val="tx2">
                              <a:alpha val="70000"/>
                            </a:schemeClr>
                          </a:solidFill>
                          <a:latin typeface="+mn-lt"/>
                          <a:cs typeface="Arial"/>
                        </a:rPr>
                        <a:t> </a:t>
                      </a:r>
                      <a:r>
                        <a:rPr sz="1200" spc="-5" dirty="0">
                          <a:solidFill>
                            <a:schemeClr val="tx2">
                              <a:alpha val="70000"/>
                            </a:schemeClr>
                          </a:solidFill>
                          <a:latin typeface="+mn-lt"/>
                          <a:cs typeface="Arial"/>
                        </a:rPr>
                        <a:t>Commission</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505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3220">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367665">
                        <a:lnSpc>
                          <a:spcPct val="100000"/>
                        </a:lnSpc>
                        <a:spcBef>
                          <a:spcPts val="370"/>
                        </a:spcBef>
                      </a:pPr>
                      <a:r>
                        <a:rPr sz="1200" spc="-5" dirty="0">
                          <a:solidFill>
                            <a:schemeClr val="tx2">
                              <a:alpha val="70000"/>
                            </a:schemeClr>
                          </a:solidFill>
                          <a:latin typeface="+mn-lt"/>
                          <a:cs typeface="Arial"/>
                        </a:rPr>
                        <a:t>12%</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3928045"/>
                  </a:ext>
                </a:extLst>
              </a:tr>
              <a:tr h="370840">
                <a:tc>
                  <a:txBody>
                    <a:bodyPr/>
                    <a:lstStyle/>
                    <a:p>
                      <a:pPr marL="227965">
                        <a:lnSpc>
                          <a:spcPct val="100000"/>
                        </a:lnSpc>
                        <a:spcBef>
                          <a:spcPts val="370"/>
                        </a:spcBef>
                      </a:pPr>
                      <a:r>
                        <a:rPr sz="1200" b="1" spc="-5" dirty="0">
                          <a:solidFill>
                            <a:schemeClr val="tx2">
                              <a:alpha val="70000"/>
                            </a:schemeClr>
                          </a:solidFill>
                          <a:latin typeface="+mn-lt"/>
                          <a:cs typeface="Arial"/>
                        </a:rPr>
                        <a:t>NET</a:t>
                      </a:r>
                      <a:r>
                        <a:rPr sz="1200" b="1" spc="-10" dirty="0">
                          <a:solidFill>
                            <a:schemeClr val="tx2">
                              <a:alpha val="70000"/>
                            </a:schemeClr>
                          </a:solidFill>
                          <a:latin typeface="+mn-lt"/>
                          <a:cs typeface="Arial"/>
                        </a:rPr>
                        <a:t> </a:t>
                      </a:r>
                      <a:r>
                        <a:rPr sz="1200" b="1" dirty="0">
                          <a:solidFill>
                            <a:schemeClr val="tx2">
                              <a:alpha val="70000"/>
                            </a:schemeClr>
                          </a:solidFill>
                          <a:latin typeface="+mn-lt"/>
                          <a:cs typeface="Arial"/>
                        </a:rPr>
                        <a:t>PROFIT</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50520">
                        <a:lnSpc>
                          <a:spcPct val="100000"/>
                        </a:lnSpc>
                        <a:spcBef>
                          <a:spcPts val="370"/>
                        </a:spcBef>
                      </a:pPr>
                      <a:r>
                        <a:rPr sz="1200" b="1" spc="-5" dirty="0">
                          <a:solidFill>
                            <a:schemeClr val="tx2">
                              <a:alpha val="70000"/>
                            </a:schemeClr>
                          </a:solidFill>
                          <a:latin typeface="+mn-lt"/>
                          <a:cs typeface="Arial"/>
                        </a:rPr>
                        <a:t>$36,000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3220">
                        <a:lnSpc>
                          <a:spcPct val="100000"/>
                        </a:lnSpc>
                        <a:spcBef>
                          <a:spcPts val="370"/>
                        </a:spcBef>
                      </a:pPr>
                      <a:r>
                        <a:rPr sz="1200" b="1" spc="-5" dirty="0">
                          <a:solidFill>
                            <a:schemeClr val="tx2">
                              <a:alpha val="70000"/>
                            </a:schemeClr>
                          </a:solidFill>
                          <a:latin typeface="+mn-lt"/>
                          <a:cs typeface="Arial"/>
                        </a:rPr>
                        <a:t>$48,000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367665">
                        <a:lnSpc>
                          <a:spcPct val="100000"/>
                        </a:lnSpc>
                        <a:spcBef>
                          <a:spcPts val="370"/>
                        </a:spcBef>
                      </a:pPr>
                      <a:r>
                        <a:rPr sz="1200" b="1" spc="-5" dirty="0">
                          <a:solidFill>
                            <a:schemeClr val="tx2">
                              <a:alpha val="70000"/>
                            </a:schemeClr>
                          </a:solidFill>
                          <a:latin typeface="+mn-lt"/>
                          <a:cs typeface="Arial"/>
                        </a:rPr>
                        <a:t>$60,000</a:t>
                      </a:r>
                      <a:endParaRPr sz="1200" dirty="0">
                        <a:solidFill>
                          <a:schemeClr val="tx2">
                            <a:alpha val="70000"/>
                          </a:schemeClr>
                        </a:solidFill>
                        <a:latin typeface="+mn-lt"/>
                        <a:cs typeface="Aria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08066630"/>
                  </a:ext>
                </a:extLst>
              </a:tr>
            </a:tbl>
          </a:graphicData>
        </a:graphic>
      </p:graphicFrame>
      <p:graphicFrame>
        <p:nvGraphicFramePr>
          <p:cNvPr id="5" name="Content Placeholder 10" descr="Chart">
            <a:extLst>
              <a:ext uri="{FF2B5EF4-FFF2-40B4-BE49-F238E27FC236}">
                <a16:creationId xmlns:a16="http://schemas.microsoft.com/office/drawing/2014/main" id="{33BB317E-E302-4E8A-84B6-84B049BCD1C7}"/>
              </a:ext>
            </a:extLst>
          </p:cNvPr>
          <p:cNvGraphicFramePr>
            <a:graphicFrameLocks/>
          </p:cNvGraphicFramePr>
          <p:nvPr>
            <p:extLst>
              <p:ext uri="{D42A27DB-BD31-4B8C-83A1-F6EECF244321}">
                <p14:modId xmlns:p14="http://schemas.microsoft.com/office/powerpoint/2010/main" val="967771629"/>
              </p:ext>
            </p:extLst>
          </p:nvPr>
        </p:nvGraphicFramePr>
        <p:xfrm>
          <a:off x="1685778" y="3500438"/>
          <a:ext cx="8189742" cy="2736000"/>
        </p:xfrm>
        <a:graphic>
          <a:graphicData uri="http://schemas.openxmlformats.org/drawingml/2006/chart">
            <c:chart xmlns:c="http://schemas.openxmlformats.org/drawingml/2006/chart" xmlns:r="http://schemas.openxmlformats.org/officeDocument/2006/relationships" r:id="rId3"/>
          </a:graphicData>
        </a:graphic>
      </p:graphicFrame>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950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bg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bwMode="white"/>
        <p:txBody>
          <a:bodyPr>
            <a:normAutofit/>
          </a:bodyPr>
          <a:lstStyle/>
          <a:p>
            <a:pPr>
              <a:lnSpc>
                <a:spcPct val="100000"/>
              </a:lnSpc>
              <a:spcBef>
                <a:spcPts val="0"/>
              </a:spcBef>
            </a:pPr>
            <a:r>
              <a:rPr lang="en-US" dirty="0"/>
              <a:t>August Bergquist</a:t>
            </a:r>
          </a:p>
          <a:p>
            <a:pPr>
              <a:lnSpc>
                <a:spcPct val="100000"/>
              </a:lnSpc>
              <a:spcBef>
                <a:spcPts val="0"/>
              </a:spcBef>
            </a:pPr>
            <a:r>
              <a:rPr lang="en-US" sz="1600" i="1" dirty="0">
                <a:solidFill>
                  <a:schemeClr val="bg2"/>
                </a:solidFill>
                <a:latin typeface="+mn-lt"/>
              </a:rPr>
              <a:t>Manager</a:t>
            </a: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bwMode="white">
          <a:xfrm>
            <a:off x="4745831" y="5628583"/>
            <a:ext cx="2700338" cy="738187"/>
          </a:xfrm>
        </p:spPr>
        <p:txBody>
          <a:bodyPr/>
          <a:lstStyle/>
          <a:p>
            <a:pPr>
              <a:lnSpc>
                <a:spcPct val="100000"/>
              </a:lnSpc>
              <a:spcBef>
                <a:spcPts val="0"/>
              </a:spcBef>
            </a:pPr>
            <a:r>
              <a:rPr lang="en-US" dirty="0"/>
              <a:t>Victoria Lindqvist</a:t>
            </a:r>
          </a:p>
          <a:p>
            <a:pPr>
              <a:lnSpc>
                <a:spcPct val="100000"/>
              </a:lnSpc>
              <a:spcBef>
                <a:spcPts val="0"/>
              </a:spcBef>
            </a:pPr>
            <a:r>
              <a:rPr lang="en-US" sz="1600" i="1" dirty="0">
                <a:solidFill>
                  <a:schemeClr val="bg2"/>
                </a:solidFill>
                <a:latin typeface="+mn-lt"/>
              </a:rPr>
              <a:t>Owner</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bwMode="white"/>
        <p:txBody>
          <a:bodyPr/>
          <a:lstStyle/>
          <a:p>
            <a:pPr>
              <a:lnSpc>
                <a:spcPct val="100000"/>
              </a:lnSpc>
              <a:spcBef>
                <a:spcPts val="0"/>
              </a:spcBef>
            </a:pPr>
            <a:r>
              <a:rPr lang="en-US" dirty="0"/>
              <a:t>Allan Matson</a:t>
            </a:r>
          </a:p>
          <a:p>
            <a:pPr>
              <a:lnSpc>
                <a:spcPct val="100000"/>
              </a:lnSpc>
              <a:spcBef>
                <a:spcPts val="0"/>
              </a:spcBef>
            </a:pPr>
            <a:r>
              <a:rPr lang="en-US" sz="1600" i="1" dirty="0">
                <a:solidFill>
                  <a:schemeClr val="bg2"/>
                </a:solidFill>
                <a:latin typeface="+mn-lt"/>
              </a:rPr>
              <a:t>Key employee</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53" name="Picture Placeholder 52" descr="A man">
            <a:extLst>
              <a:ext uri="{FF2B5EF4-FFF2-40B4-BE49-F238E27FC236}">
                <a16:creationId xmlns:a16="http://schemas.microsoft.com/office/drawing/2014/main" id="{4F21771F-9679-4088-A72C-1BE0AC04B6B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61" name="Picture Placeholder 60" descr="A man">
            <a:extLst>
              <a:ext uri="{FF2B5EF4-FFF2-40B4-BE49-F238E27FC236}">
                <a16:creationId xmlns:a16="http://schemas.microsoft.com/office/drawing/2014/main" id="{FF5F0811-386E-4C21-BC9F-29D6AEEA7A2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a:xfrm>
            <a:off x="8005572" y="2196083"/>
            <a:ext cx="2414016" cy="2414016"/>
          </a:xfrm>
        </p:spPr>
      </p:pic>
      <p:sp>
        <p:nvSpPr>
          <p:cNvPr id="29" name="Oval 28" descr="Beige circl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Placeholder 56" descr="A woman">
            <a:extLst>
              <a:ext uri="{FF2B5EF4-FFF2-40B4-BE49-F238E27FC236}">
                <a16:creationId xmlns:a16="http://schemas.microsoft.com/office/drawing/2014/main" id="{097D4C55-25B9-4F31-8D16-7968DEF76582}"/>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065904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B371-F992-4547-B936-23F16F4488DA}"/>
              </a:ext>
            </a:extLst>
          </p:cNvPr>
          <p:cNvSpPr>
            <a:spLocks noGrp="1"/>
          </p:cNvSpPr>
          <p:nvPr>
            <p:ph type="title"/>
          </p:nvPr>
        </p:nvSpPr>
        <p:spPr>
          <a:xfrm>
            <a:off x="799444" y="417362"/>
            <a:ext cx="3932237" cy="1302111"/>
          </a:xfrm>
        </p:spPr>
        <p:txBody>
          <a:bodyPr/>
          <a:lstStyle/>
          <a:p>
            <a:r>
              <a:rPr lang="en-US" dirty="0"/>
              <a:t>MAJOR</a:t>
            </a:r>
            <a:br>
              <a:rPr lang="en-US" dirty="0"/>
            </a:br>
            <a:r>
              <a:rPr lang="en-US" dirty="0"/>
              <a:t>COMPETITORS</a:t>
            </a:r>
          </a:p>
        </p:txBody>
      </p:sp>
      <p:sp>
        <p:nvSpPr>
          <p:cNvPr id="3" name="Text Placeholder 2">
            <a:extLst>
              <a:ext uri="{FF2B5EF4-FFF2-40B4-BE49-F238E27FC236}">
                <a16:creationId xmlns:a16="http://schemas.microsoft.com/office/drawing/2014/main" id="{C6B07B54-E3ED-4BBF-91BB-9F611C440199}"/>
              </a:ext>
            </a:extLst>
          </p:cNvPr>
          <p:cNvSpPr>
            <a:spLocks noGrp="1"/>
          </p:cNvSpPr>
          <p:nvPr>
            <p:ph type="body" sz="half" idx="2"/>
          </p:nvPr>
        </p:nvSpPr>
        <p:spPr bwMode="ltGray">
          <a:xfrm>
            <a:off x="7055714" y="1769168"/>
            <a:ext cx="4531709" cy="1431234"/>
          </a:xfrm>
        </p:spPr>
        <p:txBody>
          <a:bodyPr>
            <a:normAutofit/>
          </a:bodyPr>
          <a:lstStyle/>
          <a:p>
            <a:pPr>
              <a:lnSpc>
                <a:spcPct val="110000"/>
              </a:lnSpc>
              <a:spcBef>
                <a:spcPts val="425"/>
              </a:spcBef>
            </a:pPr>
            <a:r>
              <a:rPr lang="en-US" sz="2200" b="1" dirty="0">
                <a:solidFill>
                  <a:schemeClr val="bg1"/>
                </a:solidFill>
                <a:latin typeface="+mj-lt"/>
              </a:rPr>
              <a:t>Home Based</a:t>
            </a:r>
          </a:p>
          <a:p>
            <a:pPr marR="417195">
              <a:lnSpc>
                <a:spcPct val="107100"/>
              </a:lnSpc>
              <a:spcBef>
                <a:spcPts val="0"/>
              </a:spcBef>
              <a:spcAft>
                <a:spcPts val="1000"/>
              </a:spcAft>
            </a:pPr>
            <a:r>
              <a:rPr lang="en-US" sz="1500" i="1" spc="-15" dirty="0">
                <a:solidFill>
                  <a:schemeClr val="bg2">
                    <a:lumMod val="20000"/>
                    <a:lumOff val="80000"/>
                  </a:schemeClr>
                </a:solidFill>
                <a:cs typeface="Arial"/>
              </a:rPr>
              <a:t>Lorem ipsum dolor sit amet, consectetur adipiscing elit. Etiam aliquet eu mi quis lacinia. </a:t>
            </a:r>
          </a:p>
        </p:txBody>
      </p:sp>
      <p:sp>
        <p:nvSpPr>
          <p:cNvPr id="4" name="Slide Number Placeholder 3">
            <a:extLst>
              <a:ext uri="{FF2B5EF4-FFF2-40B4-BE49-F238E27FC236}">
                <a16:creationId xmlns:a16="http://schemas.microsoft.com/office/drawing/2014/main" id="{DEC89DD8-AB5B-4556-B381-45F1AC0706EB}"/>
              </a:ext>
            </a:extLst>
          </p:cNvPr>
          <p:cNvSpPr>
            <a:spLocks noGrp="1"/>
          </p:cNvSpPr>
          <p:nvPr>
            <p:ph type="sldNum" sz="quarter" idx="12"/>
          </p:nvPr>
        </p:nvSpPr>
        <p:spPr/>
        <p:txBody>
          <a:bodyPr/>
          <a:lstStyle/>
          <a:p>
            <a:fld id="{82EE24B5-652C-4DB5-B7C3-B5BBEC1280B1}" type="slidenum">
              <a:rPr lang="en-US" smtClean="0"/>
              <a:t>18</a:t>
            </a:fld>
            <a:endParaRPr lang="en-US" dirty="0"/>
          </a:p>
        </p:txBody>
      </p:sp>
      <p:pic>
        <p:nvPicPr>
          <p:cNvPr id="7" name="Picture Placeholder 6" descr="Two men look at laptop">
            <a:extLst>
              <a:ext uri="{FF2B5EF4-FFF2-40B4-BE49-F238E27FC236}">
                <a16:creationId xmlns:a16="http://schemas.microsoft.com/office/drawing/2014/main" id="{2CD8DFC9-E679-43B6-94BA-67756E397A1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252" y="2781223"/>
            <a:ext cx="6024983" cy="2736901"/>
          </a:xfrm>
        </p:spPr>
      </p:pic>
      <p:pic>
        <p:nvPicPr>
          <p:cNvPr id="15" name="Picture Placeholder 14" descr="Check icon">
            <a:extLst>
              <a:ext uri="{FF2B5EF4-FFF2-40B4-BE49-F238E27FC236}">
                <a16:creationId xmlns:a16="http://schemas.microsoft.com/office/drawing/2014/main" id="{2BB6FD49-92B0-4DC9-AC1D-17947DECCCB8}"/>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ltGray">
          <a:xfrm>
            <a:off x="6481239" y="1713834"/>
            <a:ext cx="576000" cy="576000"/>
          </a:xfrm>
        </p:spPr>
      </p:pic>
      <p:pic>
        <p:nvPicPr>
          <p:cNvPr id="17" name="Picture Placeholder 16" descr="Check icon">
            <a:extLst>
              <a:ext uri="{FF2B5EF4-FFF2-40B4-BE49-F238E27FC236}">
                <a16:creationId xmlns:a16="http://schemas.microsoft.com/office/drawing/2014/main" id="{B35AF671-FB05-4C5C-AD79-E7C03FDFC8C4}"/>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ltGray">
          <a:xfrm>
            <a:off x="6481239" y="3044476"/>
            <a:ext cx="576000" cy="576001"/>
          </a:xfrm>
        </p:spPr>
      </p:pic>
      <p:sp>
        <p:nvSpPr>
          <p:cNvPr id="11" name="Text Placeholder 10">
            <a:extLst>
              <a:ext uri="{FF2B5EF4-FFF2-40B4-BE49-F238E27FC236}">
                <a16:creationId xmlns:a16="http://schemas.microsoft.com/office/drawing/2014/main" id="{81D93562-F631-4ADB-AB50-4D5ECF40F8A1}"/>
              </a:ext>
            </a:extLst>
          </p:cNvPr>
          <p:cNvSpPr>
            <a:spLocks noGrp="1"/>
          </p:cNvSpPr>
          <p:nvPr>
            <p:ph type="body" sz="half" idx="23"/>
          </p:nvPr>
        </p:nvSpPr>
        <p:spPr bwMode="ltGray">
          <a:xfrm>
            <a:off x="7055713" y="3099022"/>
            <a:ext cx="4531709" cy="1431234"/>
          </a:xfrm>
        </p:spPr>
        <p:txBody>
          <a:bodyPr>
            <a:normAutofit lnSpcReduction="10000"/>
          </a:bodyPr>
          <a:lstStyle/>
          <a:p>
            <a:pPr>
              <a:lnSpc>
                <a:spcPct val="110000"/>
              </a:lnSpc>
              <a:spcBef>
                <a:spcPts val="425"/>
              </a:spcBef>
            </a:pPr>
            <a:r>
              <a:rPr lang="en-US" sz="2400" b="1" dirty="0">
                <a:solidFill>
                  <a:schemeClr val="bg1"/>
                </a:solidFill>
                <a:latin typeface="+mj-lt"/>
              </a:rPr>
              <a:t>Online Based</a:t>
            </a:r>
          </a:p>
          <a:p>
            <a:pPr marR="417195">
              <a:lnSpc>
                <a:spcPct val="107100"/>
              </a:lnSpc>
              <a:spcBef>
                <a:spcPts val="0"/>
              </a:spcBef>
              <a:spcAft>
                <a:spcPts val="1000"/>
              </a:spcAft>
            </a:pPr>
            <a:r>
              <a:rPr lang="en-US" i="1" spc="-15" dirty="0">
                <a:solidFill>
                  <a:schemeClr val="bg2">
                    <a:lumMod val="20000"/>
                    <a:lumOff val="80000"/>
                  </a:schemeClr>
                </a:solidFill>
                <a:cs typeface="Arial"/>
              </a:rPr>
              <a:t>Ut fermentum a magna ut eleifend. Integer convallis suscipit ante eu varius. Morbi a purus dolor. Suspendisse sit amet ipsum finibus justo viverra blandit. </a:t>
            </a:r>
          </a:p>
        </p:txBody>
      </p:sp>
      <p:pic>
        <p:nvPicPr>
          <p:cNvPr id="19" name="Picture Placeholder 18" descr="Check icon">
            <a:extLst>
              <a:ext uri="{FF2B5EF4-FFF2-40B4-BE49-F238E27FC236}">
                <a16:creationId xmlns:a16="http://schemas.microsoft.com/office/drawing/2014/main" id="{D0EA9FF8-E112-4BA0-B552-7EC47F10324A}"/>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bwMode="ltGray">
          <a:xfrm>
            <a:off x="6481239" y="4558201"/>
            <a:ext cx="576000" cy="576001"/>
          </a:xfrm>
        </p:spPr>
      </p:pic>
      <p:sp>
        <p:nvSpPr>
          <p:cNvPr id="13" name="Text Placeholder 12">
            <a:extLst>
              <a:ext uri="{FF2B5EF4-FFF2-40B4-BE49-F238E27FC236}">
                <a16:creationId xmlns:a16="http://schemas.microsoft.com/office/drawing/2014/main" id="{F254C44F-43DD-4310-BB15-9C29C646DB24}"/>
              </a:ext>
            </a:extLst>
          </p:cNvPr>
          <p:cNvSpPr>
            <a:spLocks noGrp="1"/>
          </p:cNvSpPr>
          <p:nvPr>
            <p:ph type="body" sz="half" idx="25"/>
          </p:nvPr>
        </p:nvSpPr>
        <p:spPr bwMode="ltGray">
          <a:xfrm>
            <a:off x="7055713" y="4627654"/>
            <a:ext cx="4672463" cy="1431234"/>
          </a:xfrm>
        </p:spPr>
        <p:txBody>
          <a:bodyPr>
            <a:normAutofit/>
          </a:bodyPr>
          <a:lstStyle/>
          <a:p>
            <a:pPr>
              <a:lnSpc>
                <a:spcPct val="110000"/>
              </a:lnSpc>
              <a:spcBef>
                <a:spcPts val="425"/>
              </a:spcBef>
            </a:pPr>
            <a:r>
              <a:rPr lang="en-US" sz="2200" b="1" dirty="0">
                <a:solidFill>
                  <a:schemeClr val="bg1"/>
                </a:solidFill>
                <a:latin typeface="+mj-lt"/>
              </a:rPr>
              <a:t>Discount Provider</a:t>
            </a:r>
          </a:p>
          <a:p>
            <a:pPr marR="417195">
              <a:lnSpc>
                <a:spcPct val="107100"/>
              </a:lnSpc>
              <a:spcBef>
                <a:spcPts val="0"/>
              </a:spcBef>
              <a:spcAft>
                <a:spcPts val="1000"/>
              </a:spcAft>
            </a:pPr>
            <a:r>
              <a:rPr lang="en-US" sz="1500" i="1" spc="-15" dirty="0">
                <a:solidFill>
                  <a:schemeClr val="bg2">
                    <a:lumMod val="20000"/>
                    <a:lumOff val="80000"/>
                  </a:schemeClr>
                </a:solidFill>
                <a:cs typeface="Arial"/>
              </a:rPr>
              <a:t>Ut congue quis tortor eget sodales. Nulla a erat eget nunc hendrerit ultrices eu.</a:t>
            </a:r>
          </a:p>
        </p:txBody>
      </p:sp>
      <p:sp>
        <p:nvSpPr>
          <p:cNvPr id="8" name="object 13" descr="Beige rectangle">
            <a:extLst>
              <a:ext uri="{FF2B5EF4-FFF2-40B4-BE49-F238E27FC236}">
                <a16:creationId xmlns:a16="http://schemas.microsoft.com/office/drawing/2014/main" id="{DFB86A96-0959-48CB-911E-06E243290C23}"/>
              </a:ext>
            </a:extLst>
          </p:cNvPr>
          <p:cNvSpPr/>
          <p:nvPr/>
        </p:nvSpPr>
        <p:spPr>
          <a:xfrm>
            <a:off x="919594" y="1786728"/>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01381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p:txBody>
          <a:bodyPr/>
          <a:lstStyle/>
          <a:p>
            <a:r>
              <a:rPr lang="en-US" dirty="0">
                <a:solidFill>
                  <a:schemeClr val="bg1"/>
                </a:solidFill>
              </a:rPr>
              <a:t>REQUIRED FUNDING</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19</a:t>
            </a:fld>
            <a:endParaRPr lang="en-US" dirty="0"/>
          </a:p>
        </p:txBody>
      </p:sp>
      <p:sp>
        <p:nvSpPr>
          <p:cNvPr id="6" name="Oval 5" descr="White circle">
            <a:extLst>
              <a:ext uri="{FF2B5EF4-FFF2-40B4-BE49-F238E27FC236}">
                <a16:creationId xmlns:a16="http://schemas.microsoft.com/office/drawing/2014/main" id="{18308D5A-12F5-4BB2-A4E0-37BA17CB1AB5}"/>
              </a:ext>
            </a:extLst>
          </p:cNvPr>
          <p:cNvSpPr/>
          <p:nvPr/>
        </p:nvSpPr>
        <p:spPr>
          <a:xfrm>
            <a:off x="3848746" y="1611824"/>
            <a:ext cx="4494508" cy="44945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944410" y="1345847"/>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10" name="Content Placeholder 24" descr="Chart">
            <a:extLst>
              <a:ext uri="{FF2B5EF4-FFF2-40B4-BE49-F238E27FC236}">
                <a16:creationId xmlns:a16="http://schemas.microsoft.com/office/drawing/2014/main" id="{4AF4332F-83BC-4DC5-9516-227508BC570F}"/>
              </a:ext>
            </a:extLst>
          </p:cNvPr>
          <p:cNvGraphicFramePr>
            <a:graphicFrameLocks/>
          </p:cNvGraphicFramePr>
          <p:nvPr>
            <p:extLst>
              <p:ext uri="{D42A27DB-BD31-4B8C-83A1-F6EECF244321}">
                <p14:modId xmlns:p14="http://schemas.microsoft.com/office/powerpoint/2010/main" val="4128110577"/>
              </p:ext>
            </p:extLst>
          </p:nvPr>
        </p:nvGraphicFramePr>
        <p:xfrm>
          <a:off x="2520157" y="1699285"/>
          <a:ext cx="7151687" cy="4319587"/>
        </p:xfrm>
        <a:graphic>
          <a:graphicData uri="http://schemas.openxmlformats.org/drawingml/2006/chart">
            <c:chart xmlns:c="http://schemas.openxmlformats.org/drawingml/2006/chart" xmlns:r="http://schemas.openxmlformats.org/officeDocument/2006/relationships" r:id="rId4"/>
          </a:graphicData>
        </a:graphic>
      </p:graphicFrame>
      <p:sp>
        <p:nvSpPr>
          <p:cNvPr id="11" name="object 7">
            <a:extLst>
              <a:ext uri="{FF2B5EF4-FFF2-40B4-BE49-F238E27FC236}">
                <a16:creationId xmlns:a16="http://schemas.microsoft.com/office/drawing/2014/main" id="{ADD866C3-A26F-4579-B7C3-5EFD9B87C03B}"/>
              </a:ext>
            </a:extLst>
          </p:cNvPr>
          <p:cNvSpPr txBox="1"/>
          <p:nvPr/>
        </p:nvSpPr>
        <p:spPr>
          <a:xfrm>
            <a:off x="9187353" y="2469616"/>
            <a:ext cx="1501140" cy="704850"/>
          </a:xfrm>
          <a:prstGeom prst="rect">
            <a:avLst/>
          </a:prstGeom>
        </p:spPr>
        <p:txBody>
          <a:bodyPr vert="horz" wrap="square" lIns="0" tIns="43180" rIns="0" bIns="0" rtlCol="0">
            <a:spAutoFit/>
          </a:bodyPr>
          <a:lstStyle/>
          <a:p>
            <a:pPr marL="12700">
              <a:spcBef>
                <a:spcPts val="340"/>
              </a:spcBef>
            </a:pPr>
            <a:r>
              <a:rPr lang="en-US" sz="1400" i="1" spc="15" dirty="0">
                <a:solidFill>
                  <a:schemeClr val="bg2"/>
                </a:solidFill>
                <a:cs typeface="Arial"/>
              </a:rPr>
              <a:t>DEBT INVESTOR</a:t>
            </a:r>
          </a:p>
          <a:p>
            <a:pPr marL="12700" algn="r">
              <a:spcBef>
                <a:spcPts val="340"/>
              </a:spcBef>
            </a:pPr>
            <a:r>
              <a:rPr lang="en-US" sz="2500" b="1" dirty="0">
                <a:solidFill>
                  <a:schemeClr val="bg1"/>
                </a:solidFill>
                <a:latin typeface="+mj-lt"/>
              </a:rPr>
              <a:t>$XXXXX</a:t>
            </a:r>
          </a:p>
        </p:txBody>
      </p:sp>
      <p:sp>
        <p:nvSpPr>
          <p:cNvPr id="12" name="object 8">
            <a:extLst>
              <a:ext uri="{FF2B5EF4-FFF2-40B4-BE49-F238E27FC236}">
                <a16:creationId xmlns:a16="http://schemas.microsoft.com/office/drawing/2014/main" id="{9443DAA2-8BB3-4983-BE18-DE25682FF713}"/>
              </a:ext>
            </a:extLst>
          </p:cNvPr>
          <p:cNvSpPr txBox="1"/>
          <p:nvPr/>
        </p:nvSpPr>
        <p:spPr>
          <a:xfrm>
            <a:off x="1503507" y="4946920"/>
            <a:ext cx="1610330" cy="704850"/>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BANK</a:t>
            </a:r>
          </a:p>
          <a:p>
            <a:pPr marL="12700">
              <a:lnSpc>
                <a:spcPct val="100000"/>
              </a:lnSpc>
              <a:spcBef>
                <a:spcPts val="425"/>
              </a:spcBef>
            </a:pPr>
            <a:r>
              <a:rPr lang="en-US" sz="2500" b="1" dirty="0">
                <a:solidFill>
                  <a:schemeClr val="bg1"/>
                </a:solidFill>
                <a:latin typeface="+mj-lt"/>
              </a:rPr>
              <a:t>$XXXXX</a:t>
            </a:r>
          </a:p>
        </p:txBody>
      </p:sp>
      <p:sp>
        <p:nvSpPr>
          <p:cNvPr id="13" name="object 9">
            <a:extLst>
              <a:ext uri="{FF2B5EF4-FFF2-40B4-BE49-F238E27FC236}">
                <a16:creationId xmlns:a16="http://schemas.microsoft.com/office/drawing/2014/main" id="{45E34A9E-134A-42FD-820E-74C9C4A6E06E}"/>
              </a:ext>
            </a:extLst>
          </p:cNvPr>
          <p:cNvSpPr txBox="1"/>
          <p:nvPr/>
        </p:nvSpPr>
        <p:spPr>
          <a:xfrm>
            <a:off x="8977095" y="4946920"/>
            <a:ext cx="1711398" cy="704850"/>
          </a:xfrm>
          <a:prstGeom prst="rect">
            <a:avLst/>
          </a:prstGeom>
        </p:spPr>
        <p:txBody>
          <a:bodyPr vert="horz" wrap="square" lIns="0" tIns="43180" rIns="0" bIns="0" rtlCol="0">
            <a:spAutoFit/>
          </a:bodyPr>
          <a:lstStyle/>
          <a:p>
            <a:pPr algn="ctr">
              <a:lnSpc>
                <a:spcPct val="100000"/>
              </a:lnSpc>
              <a:spcBef>
                <a:spcPts val="340"/>
              </a:spcBef>
            </a:pPr>
            <a:r>
              <a:rPr lang="en-US" sz="1400" i="1" spc="15" dirty="0">
                <a:solidFill>
                  <a:schemeClr val="bg2"/>
                </a:solidFill>
                <a:cs typeface="Arial"/>
              </a:rPr>
              <a:t>OWNER EQUITY</a:t>
            </a:r>
          </a:p>
          <a:p>
            <a:pPr marL="12700" algn="r">
              <a:lnSpc>
                <a:spcPct val="100000"/>
              </a:lnSpc>
              <a:spcBef>
                <a:spcPts val="340"/>
              </a:spcBef>
            </a:pPr>
            <a:r>
              <a:rPr lang="en-US" sz="2500" b="1" dirty="0">
                <a:solidFill>
                  <a:schemeClr val="bg1"/>
                </a:solidFill>
                <a:latin typeface="+mj-lt"/>
              </a:rPr>
              <a:t>$XXXXX</a:t>
            </a:r>
          </a:p>
        </p:txBody>
      </p:sp>
      <p:sp>
        <p:nvSpPr>
          <p:cNvPr id="14" name="object 7">
            <a:extLst>
              <a:ext uri="{FF2B5EF4-FFF2-40B4-BE49-F238E27FC236}">
                <a16:creationId xmlns:a16="http://schemas.microsoft.com/office/drawing/2014/main" id="{FFC4D6E5-F39D-4148-8E29-64D0DE6071D2}"/>
              </a:ext>
            </a:extLst>
          </p:cNvPr>
          <p:cNvSpPr txBox="1"/>
          <p:nvPr/>
        </p:nvSpPr>
        <p:spPr>
          <a:xfrm>
            <a:off x="1503507" y="2469616"/>
            <a:ext cx="1793571" cy="682238"/>
          </a:xfrm>
          <a:prstGeom prst="rect">
            <a:avLst/>
          </a:prstGeom>
        </p:spPr>
        <p:txBody>
          <a:bodyPr vert="horz" wrap="square" lIns="0" tIns="43180" rIns="0" bIns="0" rtlCol="0">
            <a:spAutoFit/>
          </a:bodyPr>
          <a:lstStyle/>
          <a:p>
            <a:pPr marL="12700">
              <a:lnSpc>
                <a:spcPct val="100000"/>
              </a:lnSpc>
              <a:spcBef>
                <a:spcPts val="340"/>
              </a:spcBef>
            </a:pPr>
            <a:r>
              <a:rPr lang="en-US" sz="1400" i="1" spc="15" dirty="0">
                <a:solidFill>
                  <a:schemeClr val="bg2"/>
                </a:solidFill>
                <a:cs typeface="Arial"/>
              </a:rPr>
              <a:t>DEBT</a:t>
            </a:r>
            <a:r>
              <a:rPr lang="en-US" sz="1400" i="1" spc="-15" dirty="0">
                <a:solidFill>
                  <a:schemeClr val="bg2"/>
                </a:solidFill>
                <a:cs typeface="Arial"/>
              </a:rPr>
              <a:t> </a:t>
            </a:r>
            <a:r>
              <a:rPr lang="en-US" sz="1400" i="1" spc="20" dirty="0">
                <a:solidFill>
                  <a:schemeClr val="bg2"/>
                </a:solidFill>
                <a:cs typeface="Arial"/>
              </a:rPr>
              <a:t>INVESTMENT</a:t>
            </a:r>
          </a:p>
          <a:p>
            <a:pPr marL="12700">
              <a:lnSpc>
                <a:spcPct val="100000"/>
              </a:lnSpc>
              <a:spcBef>
                <a:spcPts val="340"/>
              </a:spcBef>
            </a:pPr>
            <a:r>
              <a:rPr lang="en-US" sz="2500" b="1" dirty="0">
                <a:solidFill>
                  <a:schemeClr val="bg1"/>
                </a:solidFill>
                <a:latin typeface="+mj-lt"/>
                <a:cs typeface="Avenir Black"/>
              </a:rPr>
              <a:t>$XXXXX</a:t>
            </a:r>
            <a:endParaRPr lang="en-US" sz="2500" dirty="0">
              <a:solidFill>
                <a:schemeClr val="bg1"/>
              </a:solidFill>
              <a:latin typeface="+mj-lt"/>
              <a:cs typeface="Avenir Black"/>
            </a:endParaRPr>
          </a:p>
        </p:txBody>
      </p:sp>
      <p:cxnSp>
        <p:nvCxnSpPr>
          <p:cNvPr id="15" name="Straight Connector 14" descr="White line">
            <a:extLst>
              <a:ext uri="{FF2B5EF4-FFF2-40B4-BE49-F238E27FC236}">
                <a16:creationId xmlns:a16="http://schemas.microsoft.com/office/drawing/2014/main" id="{8F10C47F-8DB6-4F10-999F-9F0945EF1066}"/>
              </a:ext>
            </a:extLst>
          </p:cNvPr>
          <p:cNvCxnSpPr/>
          <p:nvPr/>
        </p:nvCxnSpPr>
        <p:spPr>
          <a:xfrm>
            <a:off x="3255441" y="2944678"/>
            <a:ext cx="93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White line">
            <a:extLst>
              <a:ext uri="{FF2B5EF4-FFF2-40B4-BE49-F238E27FC236}">
                <a16:creationId xmlns:a16="http://schemas.microsoft.com/office/drawing/2014/main" id="{ABF823CE-8F30-44E8-A4F3-B87E440DA298}"/>
              </a:ext>
            </a:extLst>
          </p:cNvPr>
          <p:cNvCxnSpPr>
            <a:cxnSpLocks/>
          </p:cNvCxnSpPr>
          <p:nvPr/>
        </p:nvCxnSpPr>
        <p:spPr>
          <a:xfrm>
            <a:off x="3255441" y="5406326"/>
            <a:ext cx="14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White line">
            <a:extLst>
              <a:ext uri="{FF2B5EF4-FFF2-40B4-BE49-F238E27FC236}">
                <a16:creationId xmlns:a16="http://schemas.microsoft.com/office/drawing/2014/main" id="{1EC67F4A-791B-465C-A6D0-425D45D4BDC4}"/>
              </a:ext>
            </a:extLst>
          </p:cNvPr>
          <p:cNvCxnSpPr>
            <a:cxnSpLocks/>
          </p:cNvCxnSpPr>
          <p:nvPr/>
        </p:nvCxnSpPr>
        <p:spPr>
          <a:xfrm>
            <a:off x="7961864" y="2944678"/>
            <a:ext cx="9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White line">
            <a:extLst>
              <a:ext uri="{FF2B5EF4-FFF2-40B4-BE49-F238E27FC236}">
                <a16:creationId xmlns:a16="http://schemas.microsoft.com/office/drawing/2014/main" id="{21CEE569-9C3A-4C5E-A777-4A90772E84F2}"/>
              </a:ext>
            </a:extLst>
          </p:cNvPr>
          <p:cNvCxnSpPr>
            <a:cxnSpLocks/>
          </p:cNvCxnSpPr>
          <p:nvPr/>
        </p:nvCxnSpPr>
        <p:spPr>
          <a:xfrm>
            <a:off x="7680960" y="5406326"/>
            <a:ext cx="12529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1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76" y="0"/>
            <a:ext cx="10292798" cy="6861865"/>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10290322" y="0"/>
            <a:ext cx="1901678" cy="6857999"/>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2331086"/>
            <a:ext cx="5165558" cy="833856"/>
          </a:xfrm>
        </p:spPr>
        <p:txBody>
          <a:bodyPr/>
          <a:lstStyle/>
          <a:p>
            <a:r>
              <a:rPr lang="en-US" dirty="0">
                <a:solidFill>
                  <a:schemeClr val="bg1"/>
                </a:solidFill>
              </a:rPr>
              <a:t>Concept</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313932" y="3042424"/>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188242" y="3217631"/>
            <a:ext cx="5181600" cy="16033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spc="-25" dirty="0">
                <a:solidFill>
                  <a:schemeClr val="bg2">
                    <a:lumMod val="20000"/>
                    <a:lumOff val="80000"/>
                  </a:schemeClr>
                </a:solidFill>
                <a:cs typeface="Arial"/>
              </a:rPr>
              <a:t>Our mission is to comprehensively analyze the multifaceted factors impacting unemployment rates in the United States by examining the effects of artificial intelligence, economic indicators, industry-specific trends, and the unprecedented impact of the COVID-19 pandemic. Through this analysis, we aim to identify actionable insights and data-driven strategies that can inform policy decisions, support economic resilience, and foster workforce development in the face of evolving challenges.</a:t>
            </a: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2">
                    <a:lumMod val="20000"/>
                    <a:lumOff val="80000"/>
                    <a:alpha val="75000"/>
                  </a:schemeClr>
                </a:solidFill>
                <a:cs typeface="Arial"/>
              </a:rPr>
              <a:t>Mirjam</a:t>
            </a:r>
            <a:r>
              <a:rPr lang="en-US" sz="2500" b="1" i="1" spc="140" dirty="0">
                <a:solidFill>
                  <a:schemeClr val="bg2">
                    <a:lumMod val="20000"/>
                    <a:lumOff val="80000"/>
                    <a:alpha val="75000"/>
                  </a:schemeClr>
                </a:solidFill>
                <a:cs typeface="Arial"/>
              </a:rPr>
              <a:t> </a:t>
            </a:r>
            <a:r>
              <a:rPr lang="en-US" sz="2500" b="1" i="1" spc="70" dirty="0">
                <a:solidFill>
                  <a:schemeClr val="bg2">
                    <a:lumMod val="20000"/>
                    <a:lumOff val="80000"/>
                    <a:alpha val="75000"/>
                  </a:schemeClr>
                </a:solidFill>
                <a:cs typeface="Arial"/>
              </a:rPr>
              <a:t>Nilsson</a:t>
            </a:r>
            <a:endParaRPr lang="en-US" sz="2500" b="1" i="1" dirty="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70" dirty="0">
                <a:solidFill>
                  <a:schemeClr val="bg2">
                    <a:lumMod val="20000"/>
                    <a:lumOff val="80000"/>
                    <a:alpha val="75000"/>
                  </a:schemeClr>
                </a:solidFill>
                <a:cs typeface="Arial"/>
              </a:rPr>
              <a:t>nilsson@example.com</a:t>
            </a:r>
          </a:p>
          <a:p>
            <a:pPr marL="0" marR="5080" indent="0">
              <a:buFont typeface="Arial" panose="020B0604020202020204" pitchFamily="34" charset="0"/>
              <a:buNone/>
            </a:pPr>
            <a:r>
              <a:rPr lang="en-US" sz="2500" b="1" i="1" spc="45" dirty="0">
                <a:solidFill>
                  <a:schemeClr val="bg2">
                    <a:lumMod val="20000"/>
                    <a:lumOff val="80000"/>
                    <a:alpha val="75000"/>
                  </a:schemeClr>
                </a:solidFill>
                <a:cs typeface="Arial"/>
              </a:rPr>
              <a:t>678-555-0100</a:t>
            </a: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11" name="Graphic 10" descr="Person icon">
            <a:extLst>
              <a:ext uri="{FF2B5EF4-FFF2-40B4-BE49-F238E27FC236}">
                <a16:creationId xmlns:a16="http://schemas.microsoft.com/office/drawing/2014/main" id="{623730AD-04DB-4D31-90B9-486007BC4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237" y="3470503"/>
            <a:ext cx="342900" cy="352425"/>
          </a:xfrm>
          <a:prstGeom prst="rect">
            <a:avLst/>
          </a:prstGeom>
        </p:spPr>
      </p:pic>
      <p:pic>
        <p:nvPicPr>
          <p:cNvPr id="12" name="Graphic 11" descr="Mail icon">
            <a:extLst>
              <a:ext uri="{FF2B5EF4-FFF2-40B4-BE49-F238E27FC236}">
                <a16:creationId xmlns:a16="http://schemas.microsoft.com/office/drawing/2014/main" id="{A19DD78C-1BBA-435D-AB9C-910A5A3B50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5237" y="3965704"/>
            <a:ext cx="342900" cy="342900"/>
          </a:xfrm>
          <a:prstGeom prst="rect">
            <a:avLst/>
          </a:prstGeom>
        </p:spPr>
      </p:pic>
      <p:pic>
        <p:nvPicPr>
          <p:cNvPr id="13" name="Graphic 12" descr="Phone icon">
            <a:extLst>
              <a:ext uri="{FF2B5EF4-FFF2-40B4-BE49-F238E27FC236}">
                <a16:creationId xmlns:a16="http://schemas.microsoft.com/office/drawing/2014/main" id="{E1FE68E0-BC77-4B86-BF40-6A4FF5062F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37" y="4451380"/>
            <a:ext cx="342900" cy="342900"/>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0D4D8421-B427-472B-95AE-FBBC914ACC5F}"/>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554E6-FFC7-4D10-8E15-D72915B89452}"/>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With the investigation areas defined, data analysis can begin</a:t>
            </a:r>
          </a:p>
        </p:txBody>
      </p:sp>
      <p:cxnSp>
        <p:nvCxnSpPr>
          <p:cNvPr id="4" name="Straight Connector 3" descr="Line">
            <a:extLst>
              <a:ext uri="{FF2B5EF4-FFF2-40B4-BE49-F238E27FC236}">
                <a16:creationId xmlns:a16="http://schemas.microsoft.com/office/drawing/2014/main" id="{CCBB58E6-C91B-1FE7-AD95-8DCAC925E3BE}"/>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4D912729-2AAE-B157-E1B8-34DBB86413FE}"/>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25723A24-8357-3AD0-C6EA-2E9A379FB68A}"/>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BA8EDD-287D-73E3-2EB3-7B656BB9E79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2A4BBD5-3BEB-843A-F30C-949B7E2487FB}"/>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053AB5DE-4769-78EC-E415-B445BC1CC368}"/>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3DFC3FC9-B793-6EE1-C5E1-A3A18E4EC2B9}"/>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425880C5-5FAE-2C9A-B47C-ECC40EEAC42F}"/>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sp>
        <p:nvSpPr>
          <p:cNvPr id="22" name="Content Placeholder 6">
            <a:extLst>
              <a:ext uri="{FF2B5EF4-FFF2-40B4-BE49-F238E27FC236}">
                <a16:creationId xmlns:a16="http://schemas.microsoft.com/office/drawing/2014/main" id="{8130C2F4-46C4-D678-278D-AFCC2D05A49F}"/>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pic>
        <p:nvPicPr>
          <p:cNvPr id="23" name="Picture 22">
            <a:extLst>
              <a:ext uri="{FF2B5EF4-FFF2-40B4-BE49-F238E27FC236}">
                <a16:creationId xmlns:a16="http://schemas.microsoft.com/office/drawing/2014/main" id="{45C1E427-C302-EE15-E0C8-E6DB88D4BD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5"/>
            <a:ext cx="2325365" cy="1887745"/>
          </a:xfrm>
          <a:prstGeom prst="rect">
            <a:avLst/>
          </a:prstGeom>
        </p:spPr>
      </p:pic>
      <p:pic>
        <p:nvPicPr>
          <p:cNvPr id="24" name="Picture 23">
            <a:extLst>
              <a:ext uri="{FF2B5EF4-FFF2-40B4-BE49-F238E27FC236}">
                <a16:creationId xmlns:a16="http://schemas.microsoft.com/office/drawing/2014/main" id="{D2A8ABA1-2444-C13A-0C52-AD6B7FCD06E8}"/>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81EA6519-E3CC-C7B3-8604-6010AD3E98D9}"/>
              </a:ext>
            </a:extLst>
          </p:cNvPr>
          <p:cNvPicPr>
            <a:picLocks noChangeAspect="1"/>
          </p:cNvPicPr>
          <p:nvPr/>
        </p:nvPicPr>
        <p:blipFill>
          <a:blip r:embed="rId6"/>
          <a:stretch>
            <a:fillRect/>
          </a:stretch>
        </p:blipFill>
        <p:spPr>
          <a:xfrm>
            <a:off x="534000" y="3641492"/>
            <a:ext cx="2746530" cy="1831592"/>
          </a:xfrm>
          <a:prstGeom prst="rect">
            <a:avLst/>
          </a:prstGeom>
        </p:spPr>
      </p:pic>
    </p:spTree>
    <p:extLst>
      <p:ext uri="{BB962C8B-B14F-4D97-AF65-F5344CB8AC3E}">
        <p14:creationId xmlns:p14="http://schemas.microsoft.com/office/powerpoint/2010/main" val="21653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CF75-705F-2FD0-4999-2D0F6D5A1EFD}"/>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B06F53A9-2997-1880-E161-03AF854700FC}"/>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C4A0CAF8-3B1E-0002-1021-796070A81313}"/>
              </a:ext>
            </a:extLst>
          </p:cNvPr>
          <p:cNvSpPr/>
          <p:nvPr/>
        </p:nvSpPr>
        <p:spPr>
          <a:xfrm>
            <a:off x="2400" y="-93618"/>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9EFC2A82-1E1B-BBBB-2A08-C5CD6C975C9F}"/>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4DE7863C-B686-F56F-8156-9802CDE899F3}"/>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11" name="object 5" descr="Beige rectangle">
            <a:extLst>
              <a:ext uri="{FF2B5EF4-FFF2-40B4-BE49-F238E27FC236}">
                <a16:creationId xmlns:a16="http://schemas.microsoft.com/office/drawing/2014/main" id="{74003520-1360-60AC-A0E5-9815833E7934}"/>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39931372-1C8F-97E2-4DF9-43548EA18BE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3C8D51-941A-85AC-B463-868BC8FB8D7B}"/>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Starting with Artificial Intelligence</a:t>
            </a:r>
          </a:p>
        </p:txBody>
      </p:sp>
      <p:cxnSp>
        <p:nvCxnSpPr>
          <p:cNvPr id="4" name="Straight Connector 3" descr="Line">
            <a:extLst>
              <a:ext uri="{FF2B5EF4-FFF2-40B4-BE49-F238E27FC236}">
                <a16:creationId xmlns:a16="http://schemas.microsoft.com/office/drawing/2014/main" id="{727D7ACC-1A50-ED4B-4943-9263BFAE28D9}"/>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FAC2B7AD-3360-F7D5-8CE4-CC9C4486499C}"/>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B9885B7D-A940-84FF-D6EC-9291FD882823}"/>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2C1FAB5-6C81-E6A3-0A0A-61CB5EE1BB46}"/>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35959F93-8C52-1E73-B400-3527B8AA171A}"/>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7296B094-EE5C-A03A-FAEE-F1C14651652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2FD1C9AF-A15A-D578-F843-63C5AA795420}"/>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3BD2CD0E-AA1B-FBB1-4382-FA8350F62759}"/>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5953DF73-8BBF-A36A-6CAB-9DC2B14F07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034551"/>
            <a:ext cx="2325365" cy="1887745"/>
          </a:xfrm>
          <a:prstGeom prst="rect">
            <a:avLst/>
          </a:prstGeom>
        </p:spPr>
      </p:pic>
      <p:pic>
        <p:nvPicPr>
          <p:cNvPr id="24" name="Picture 23">
            <a:extLst>
              <a:ext uri="{FF2B5EF4-FFF2-40B4-BE49-F238E27FC236}">
                <a16:creationId xmlns:a16="http://schemas.microsoft.com/office/drawing/2014/main" id="{58D158F5-5246-8AF9-6225-897950E3953A}"/>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6941D827-8377-790E-1C61-414A3289705B}"/>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F38CC3DE-D6D3-D410-9BB9-7806E14C5F0A}"/>
              </a:ext>
            </a:extLst>
          </p:cNvPr>
          <p:cNvSpPr/>
          <p:nvPr/>
        </p:nvSpPr>
        <p:spPr>
          <a:xfrm>
            <a:off x="64122"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BB066043-E420-EFB3-9A4D-5A8B8706CFB2}"/>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B3A97C87-4429-7DF4-2537-3E6ADF28A979}"/>
              </a:ext>
            </a:extLst>
          </p:cNvPr>
          <p:cNvSpPr/>
          <p:nvPr/>
        </p:nvSpPr>
        <p:spPr>
          <a:xfrm>
            <a:off x="4101679" y="1447801"/>
            <a:ext cx="797737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15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5799-BDEC-2552-99EF-A2F0ED8A281E}"/>
              </a:ext>
            </a:extLst>
          </p:cNvPr>
          <p:cNvSpPr>
            <a:spLocks noGrp="1"/>
          </p:cNvSpPr>
          <p:nvPr>
            <p:ph type="title"/>
          </p:nvPr>
        </p:nvSpPr>
        <p:spPr>
          <a:xfrm>
            <a:off x="1060704" y="0"/>
            <a:ext cx="10328148" cy="723101"/>
          </a:xfrm>
        </p:spPr>
        <p:txBody>
          <a:bodyPr/>
          <a:lstStyle/>
          <a:p>
            <a:pPr algn="ctr"/>
            <a:r>
              <a:rPr lang="en-US" dirty="0"/>
              <a:t>AI Impact in the Labor Market  </a:t>
            </a:r>
          </a:p>
        </p:txBody>
      </p:sp>
      <p:sp>
        <p:nvSpPr>
          <p:cNvPr id="3" name="Slide Number Placeholder 2">
            <a:extLst>
              <a:ext uri="{FF2B5EF4-FFF2-40B4-BE49-F238E27FC236}">
                <a16:creationId xmlns:a16="http://schemas.microsoft.com/office/drawing/2014/main" id="{8853E35C-109D-EF94-D18D-0BFE01AD2E0D}"/>
              </a:ext>
            </a:extLst>
          </p:cNvPr>
          <p:cNvSpPr>
            <a:spLocks noGrp="1"/>
          </p:cNvSpPr>
          <p:nvPr>
            <p:ph type="sldNum" sz="quarter" idx="12"/>
          </p:nvPr>
        </p:nvSpPr>
        <p:spPr/>
        <p:txBody>
          <a:bodyPr/>
          <a:lstStyle/>
          <a:p>
            <a:fld id="{82EE24B5-652C-4DB5-B7C3-B5BBEC1280B1}" type="slidenum">
              <a:rPr lang="en-US" noProof="0" smtClean="0"/>
              <a:t>5</a:t>
            </a:fld>
            <a:endParaRPr lang="en-US" noProof="0" dirty="0"/>
          </a:p>
        </p:txBody>
      </p:sp>
      <p:pic>
        <p:nvPicPr>
          <p:cNvPr id="12" name="Picture 11">
            <a:extLst>
              <a:ext uri="{FF2B5EF4-FFF2-40B4-BE49-F238E27FC236}">
                <a16:creationId xmlns:a16="http://schemas.microsoft.com/office/drawing/2014/main" id="{BBB43FB1-F8C1-83C0-C008-FA9343137DC2}"/>
              </a:ext>
            </a:extLst>
          </p:cNvPr>
          <p:cNvPicPr>
            <a:picLocks noChangeAspect="1"/>
          </p:cNvPicPr>
          <p:nvPr/>
        </p:nvPicPr>
        <p:blipFill>
          <a:blip r:embed="rId2"/>
          <a:stretch>
            <a:fillRect/>
          </a:stretch>
        </p:blipFill>
        <p:spPr>
          <a:xfrm>
            <a:off x="1161288" y="580987"/>
            <a:ext cx="9746857" cy="5086087"/>
          </a:xfrm>
          <a:prstGeom prst="rect">
            <a:avLst/>
          </a:prstGeom>
        </p:spPr>
      </p:pic>
      <p:sp>
        <p:nvSpPr>
          <p:cNvPr id="36" name="Title 1">
            <a:extLst>
              <a:ext uri="{FF2B5EF4-FFF2-40B4-BE49-F238E27FC236}">
                <a16:creationId xmlns:a16="http://schemas.microsoft.com/office/drawing/2014/main" id="{47ADFBDE-AEC5-8C9E-AB25-60C99D520ABE}"/>
              </a:ext>
            </a:extLst>
          </p:cNvPr>
          <p:cNvSpPr txBox="1">
            <a:spLocks/>
          </p:cNvSpPr>
          <p:nvPr/>
        </p:nvSpPr>
        <p:spPr>
          <a:xfrm>
            <a:off x="0" y="5620723"/>
            <a:ext cx="12192000" cy="133465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lnSpc>
                <a:spcPct val="120000"/>
              </a:lnSpc>
            </a:pPr>
            <a:r>
              <a:rPr lang="en-US" sz="2000" b="0" dirty="0">
                <a:solidFill>
                  <a:schemeClr val="tx1"/>
                </a:solidFill>
              </a:rPr>
              <a:t>The heatmap represents the distribution of AI jobs across various industries and states in 2023. It visualizes the distribution of AI jobs across various industries and states in 2023. Darker shades represent higher concentrations of AI jobs. Industries like </a:t>
            </a:r>
            <a:r>
              <a:rPr lang="en-US" sz="2000" b="0" i="1" dirty="0">
                <a:solidFill>
                  <a:schemeClr val="tx1"/>
                </a:solidFill>
              </a:rPr>
              <a:t>Information</a:t>
            </a:r>
            <a:r>
              <a:rPr lang="en-US" sz="2000" b="0" dirty="0">
                <a:solidFill>
                  <a:schemeClr val="tx1"/>
                </a:solidFill>
              </a:rPr>
              <a:t> and </a:t>
            </a:r>
            <a:r>
              <a:rPr lang="en-US" sz="2000" b="0" i="1" dirty="0">
                <a:solidFill>
                  <a:schemeClr val="tx1"/>
                </a:solidFill>
              </a:rPr>
              <a:t>Scientific and Tech Services </a:t>
            </a:r>
            <a:r>
              <a:rPr lang="en-US" sz="2000" b="0" dirty="0">
                <a:solidFill>
                  <a:schemeClr val="tx1"/>
                </a:solidFill>
              </a:rPr>
              <a:t>show a significant number of AI jobs in states such as California and Massachusetts. This visualization helps identify trends and concentrations of AI employment, which can guide strategic decision-making and workforce development in the AI sector.</a:t>
            </a:r>
          </a:p>
          <a:p>
            <a:pPr algn="r">
              <a:lnSpc>
                <a:spcPct val="120000"/>
              </a:lnSpc>
            </a:pPr>
            <a:r>
              <a:rPr lang="en-US" sz="1200" i="1" dirty="0">
                <a:solidFill>
                  <a:schemeClr val="tx1"/>
                </a:solidFill>
              </a:rPr>
              <a:t>Stanford University. (2023). AI Index Report. AI Index. Retrieved January 25, 2025, from https://aiindex.stanford.edu/report/</a:t>
            </a:r>
          </a:p>
          <a:p>
            <a:pPr algn="just">
              <a:lnSpc>
                <a:spcPct val="120000"/>
              </a:lnSpc>
            </a:pPr>
            <a:endParaRPr lang="en-US" sz="2000" b="0" dirty="0">
              <a:solidFill>
                <a:schemeClr val="tx1"/>
              </a:solidFill>
            </a:endParaRPr>
          </a:p>
        </p:txBody>
      </p:sp>
    </p:spTree>
    <p:extLst>
      <p:ext uri="{BB962C8B-B14F-4D97-AF65-F5344CB8AC3E}">
        <p14:creationId xmlns:p14="http://schemas.microsoft.com/office/powerpoint/2010/main" val="259198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B252-241A-9AE1-9478-E7041EF90900}"/>
              </a:ext>
            </a:extLst>
          </p:cNvPr>
          <p:cNvSpPr>
            <a:spLocks noGrp="1"/>
          </p:cNvSpPr>
          <p:nvPr>
            <p:ph type="title"/>
          </p:nvPr>
        </p:nvSpPr>
        <p:spPr>
          <a:xfrm>
            <a:off x="678581" y="60325"/>
            <a:ext cx="10834838" cy="960001"/>
          </a:xfrm>
        </p:spPr>
        <p:txBody>
          <a:bodyPr/>
          <a:lstStyle/>
          <a:p>
            <a:pPr algn="ctr"/>
            <a:r>
              <a:rPr lang="en-US" dirty="0"/>
              <a:t>US in the World: A Global Perspective on AI Jobs</a:t>
            </a:r>
          </a:p>
        </p:txBody>
      </p:sp>
      <p:sp>
        <p:nvSpPr>
          <p:cNvPr id="3" name="Slide Number Placeholder 2">
            <a:extLst>
              <a:ext uri="{FF2B5EF4-FFF2-40B4-BE49-F238E27FC236}">
                <a16:creationId xmlns:a16="http://schemas.microsoft.com/office/drawing/2014/main" id="{02FD5BB9-78B3-D2F2-FD3E-7C22630FA212}"/>
              </a:ext>
            </a:extLst>
          </p:cNvPr>
          <p:cNvSpPr>
            <a:spLocks noGrp="1"/>
          </p:cNvSpPr>
          <p:nvPr>
            <p:ph type="sldNum" sz="quarter" idx="12"/>
          </p:nvPr>
        </p:nvSpPr>
        <p:spPr/>
        <p:txBody>
          <a:bodyPr/>
          <a:lstStyle/>
          <a:p>
            <a:fld id="{82EE24B5-652C-4DB5-B7C3-B5BBEC1280B1}" type="slidenum">
              <a:rPr lang="en-US" noProof="0" smtClean="0"/>
              <a:t>6</a:t>
            </a:fld>
            <a:endParaRPr lang="en-US" noProof="0" dirty="0"/>
          </a:p>
        </p:txBody>
      </p:sp>
      <p:pic>
        <p:nvPicPr>
          <p:cNvPr id="22" name="Picture 21" descr="A map of the world&#10;&#10;AI-generated content may be incorrect.">
            <a:extLst>
              <a:ext uri="{FF2B5EF4-FFF2-40B4-BE49-F238E27FC236}">
                <a16:creationId xmlns:a16="http://schemas.microsoft.com/office/drawing/2014/main" id="{CCBDDC67-FD7F-E9B1-6DDF-96C83C897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 y="835891"/>
            <a:ext cx="12192955" cy="3944522"/>
          </a:xfrm>
          <a:prstGeom prst="rect">
            <a:avLst/>
          </a:prstGeom>
        </p:spPr>
      </p:pic>
      <p:sp>
        <p:nvSpPr>
          <p:cNvPr id="24" name="TextBox 23">
            <a:extLst>
              <a:ext uri="{FF2B5EF4-FFF2-40B4-BE49-F238E27FC236}">
                <a16:creationId xmlns:a16="http://schemas.microsoft.com/office/drawing/2014/main" id="{4EA7EC18-E6DF-1172-29AA-ECD59915FF6C}"/>
              </a:ext>
            </a:extLst>
          </p:cNvPr>
          <p:cNvSpPr txBox="1"/>
          <p:nvPr/>
        </p:nvSpPr>
        <p:spPr>
          <a:xfrm>
            <a:off x="0" y="5251179"/>
            <a:ext cx="12192000" cy="1615827"/>
          </a:xfrm>
          <a:prstGeom prst="rect">
            <a:avLst/>
          </a:prstGeom>
          <a:noFill/>
        </p:spPr>
        <p:txBody>
          <a:bodyPr wrap="square">
            <a:spAutoFit/>
          </a:bodyPr>
          <a:lstStyle/>
          <a:p>
            <a:r>
              <a:rPr lang="en-US" dirty="0"/>
              <a:t>This choropleth map visualizes the distribution of AI jobs across various countries in 2023. The color intensity indicates the number of AI jobs, with darker shades representing higher concentrations. This map highlights global hotspots for AI employment and provides insights into how different countries are adopting and integrating AI technologies.</a:t>
            </a:r>
          </a:p>
          <a:p>
            <a:endParaRPr lang="en-US" dirty="0"/>
          </a:p>
          <a:p>
            <a:pPr algn="r"/>
            <a:r>
              <a:rPr lang="en-US" sz="900" b="1" i="1" dirty="0"/>
              <a:t>Stanford University. (2023). AI Index Report. AI Index. Retrieved January 25, 2025, from https://aiindex.stanford.edu/report/</a:t>
            </a:r>
          </a:p>
          <a:p>
            <a:endParaRPr lang="en-US" dirty="0"/>
          </a:p>
        </p:txBody>
      </p:sp>
    </p:spTree>
    <p:extLst>
      <p:ext uri="{BB962C8B-B14F-4D97-AF65-F5344CB8AC3E}">
        <p14:creationId xmlns:p14="http://schemas.microsoft.com/office/powerpoint/2010/main" val="320326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3CCBF-231E-01B7-F328-BE8EC0689C85}"/>
            </a:ext>
          </a:extLst>
        </p:cNvPr>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9C7F4311-6C60-6F96-074A-73829522238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DC8EF6E6-8D55-CDEB-FC39-875811C32F96}"/>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0FB89C24-8B15-25FE-0CFD-B82BBAB25AB2}"/>
              </a:ext>
            </a:extLst>
          </p:cNvPr>
          <p:cNvSpPr>
            <a:spLocks noGrp="1"/>
          </p:cNvSpPr>
          <p:nvPr>
            <p:ph type="title"/>
          </p:nvPr>
        </p:nvSpPr>
        <p:spPr bwMode="white">
          <a:xfrm>
            <a:off x="838200" y="329956"/>
            <a:ext cx="10515600" cy="1325563"/>
          </a:xfrm>
        </p:spPr>
        <p:txBody>
          <a:bodyPr/>
          <a:lstStyle/>
          <a:p>
            <a:r>
              <a:rPr lang="en-US" dirty="0">
                <a:solidFill>
                  <a:schemeClr val="bg1"/>
                </a:solidFill>
              </a:rPr>
              <a:t>Areas Of Investigation</a:t>
            </a:r>
            <a:endParaRPr lang="en-US" dirty="0"/>
          </a:p>
        </p:txBody>
      </p:sp>
      <p:sp>
        <p:nvSpPr>
          <p:cNvPr id="5" name="Slide Number Placeholder 4">
            <a:extLst>
              <a:ext uri="{FF2B5EF4-FFF2-40B4-BE49-F238E27FC236}">
                <a16:creationId xmlns:a16="http://schemas.microsoft.com/office/drawing/2014/main" id="{8361C59E-5B96-6C8D-BBE5-60D0E42AFC64}"/>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11" name="object 5" descr="Beige rectangle">
            <a:extLst>
              <a:ext uri="{FF2B5EF4-FFF2-40B4-BE49-F238E27FC236}">
                <a16:creationId xmlns:a16="http://schemas.microsoft.com/office/drawing/2014/main" id="{B2D8C786-AF11-F021-C310-2DFB8F94EE69}"/>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2" name="Straight Connector 11" descr="Line">
            <a:extLst>
              <a:ext uri="{FF2B5EF4-FFF2-40B4-BE49-F238E27FC236}">
                <a16:creationId xmlns:a16="http://schemas.microsoft.com/office/drawing/2014/main" id="{4036A132-2360-B620-0A9F-DAF42814A195}"/>
              </a:ext>
            </a:extLst>
          </p:cNvPr>
          <p:cNvCxnSpPr>
            <a:cxnSpLocks/>
          </p:cNvCxnSpPr>
          <p:nvPr/>
        </p:nvCxnSpPr>
        <p:spPr>
          <a:xfrm>
            <a:off x="8128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B8F4B-E64A-93BA-695B-FBE96EAEEB86}"/>
              </a:ext>
            </a:extLst>
          </p:cNvPr>
          <p:cNvSpPr/>
          <p:nvPr/>
        </p:nvSpPr>
        <p:spPr>
          <a:xfrm>
            <a:off x="191420" y="6100345"/>
            <a:ext cx="11841829"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Moving onto General Trends</a:t>
            </a:r>
          </a:p>
        </p:txBody>
      </p:sp>
      <p:cxnSp>
        <p:nvCxnSpPr>
          <p:cNvPr id="4" name="Straight Connector 3" descr="Line">
            <a:extLst>
              <a:ext uri="{FF2B5EF4-FFF2-40B4-BE49-F238E27FC236}">
                <a16:creationId xmlns:a16="http://schemas.microsoft.com/office/drawing/2014/main" id="{451A64B2-386B-DA0A-CC56-667F8A202A66}"/>
              </a:ext>
            </a:extLst>
          </p:cNvPr>
          <p:cNvCxnSpPr>
            <a:cxnSpLocks/>
          </p:cNvCxnSpPr>
          <p:nvPr/>
        </p:nvCxnSpPr>
        <p:spPr>
          <a:xfrm>
            <a:off x="4064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Line">
            <a:extLst>
              <a:ext uri="{FF2B5EF4-FFF2-40B4-BE49-F238E27FC236}">
                <a16:creationId xmlns:a16="http://schemas.microsoft.com/office/drawing/2014/main" id="{2154E00A-44C6-E303-4D60-6B9E0FA60318}"/>
              </a:ext>
            </a:extLst>
          </p:cNvPr>
          <p:cNvCxnSpPr>
            <a:cxnSpLocks/>
          </p:cNvCxnSpPr>
          <p:nvPr/>
        </p:nvCxnSpPr>
        <p:spPr>
          <a:xfrm>
            <a:off x="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descr="Line">
            <a:extLst>
              <a:ext uri="{FF2B5EF4-FFF2-40B4-BE49-F238E27FC236}">
                <a16:creationId xmlns:a16="http://schemas.microsoft.com/office/drawing/2014/main" id="{4798D61C-FC9F-6C58-EB53-06BB9280DFEF}"/>
              </a:ext>
            </a:extLst>
          </p:cNvPr>
          <p:cNvCxnSpPr>
            <a:cxnSpLocks/>
          </p:cNvCxnSpPr>
          <p:nvPr/>
        </p:nvCxnSpPr>
        <p:spPr>
          <a:xfrm>
            <a:off x="12192000" y="1751902"/>
            <a:ext cx="0" cy="365829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5C8417F-CB9A-BFFA-A08F-97FDC015AB09}"/>
              </a:ext>
            </a:extLst>
          </p:cNvPr>
          <p:cNvSpPr/>
          <p:nvPr/>
        </p:nvSpPr>
        <p:spPr>
          <a:xfrm>
            <a:off x="2491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Artificial Intelligence</a:t>
            </a:r>
          </a:p>
        </p:txBody>
      </p:sp>
      <p:sp>
        <p:nvSpPr>
          <p:cNvPr id="16" name="Rectangle 15">
            <a:extLst>
              <a:ext uri="{FF2B5EF4-FFF2-40B4-BE49-F238E27FC236}">
                <a16:creationId xmlns:a16="http://schemas.microsoft.com/office/drawing/2014/main" id="{0C37292B-2FAB-8004-262D-21DAC46A257E}"/>
              </a:ext>
            </a:extLst>
          </p:cNvPr>
          <p:cNvSpPr/>
          <p:nvPr/>
        </p:nvSpPr>
        <p:spPr>
          <a:xfrm>
            <a:off x="4377866"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General Trends</a:t>
            </a:r>
          </a:p>
        </p:txBody>
      </p:sp>
      <p:sp>
        <p:nvSpPr>
          <p:cNvPr id="17" name="Rectangle 16">
            <a:extLst>
              <a:ext uri="{FF2B5EF4-FFF2-40B4-BE49-F238E27FC236}">
                <a16:creationId xmlns:a16="http://schemas.microsoft.com/office/drawing/2014/main" id="{41421524-FCFE-C539-6D3F-215678336E89}"/>
              </a:ext>
            </a:extLst>
          </p:cNvPr>
          <p:cNvSpPr/>
          <p:nvPr/>
        </p:nvSpPr>
        <p:spPr>
          <a:xfrm>
            <a:off x="8610600" y="1655519"/>
            <a:ext cx="3332234" cy="4198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COVID-19</a:t>
            </a:r>
          </a:p>
        </p:txBody>
      </p:sp>
      <p:sp>
        <p:nvSpPr>
          <p:cNvPr id="18" name="Content Placeholder 6">
            <a:extLst>
              <a:ext uri="{FF2B5EF4-FFF2-40B4-BE49-F238E27FC236}">
                <a16:creationId xmlns:a16="http://schemas.microsoft.com/office/drawing/2014/main" id="{CC9552C7-E429-9223-0142-0F9CFF1E3683}"/>
              </a:ext>
            </a:extLst>
          </p:cNvPr>
          <p:cNvSpPr txBox="1">
            <a:spLocks/>
          </p:cNvSpPr>
          <p:nvPr/>
        </p:nvSpPr>
        <p:spPr bwMode="white">
          <a:xfrm>
            <a:off x="88901" y="22923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20000"/>
              </a:lnSpc>
              <a:spcBef>
                <a:spcPts val="100"/>
              </a:spcBef>
            </a:pPr>
            <a:r>
              <a:rPr lang="en-US" sz="1900" b="1" dirty="0">
                <a:solidFill>
                  <a:schemeClr val="bg1"/>
                </a:solidFill>
              </a:rPr>
              <a:t>AI Impact on the labor market</a:t>
            </a:r>
          </a:p>
          <a:p>
            <a:pPr marL="584200" lvl="1" indent="-342900">
              <a:lnSpc>
                <a:spcPct val="120000"/>
              </a:lnSpc>
              <a:spcBef>
                <a:spcPts val="100"/>
              </a:spcBef>
              <a:buFont typeface="Courier New" panose="02070309020205020404" pitchFamily="49" charset="0"/>
              <a:buChar char="o"/>
            </a:pPr>
            <a:r>
              <a:rPr lang="en-US" sz="1900" b="1" dirty="0">
                <a:solidFill>
                  <a:schemeClr val="bg1"/>
                </a:solidFill>
              </a:rPr>
              <a:t>Highest Impact areas </a:t>
            </a:r>
          </a:p>
          <a:p>
            <a:pPr marL="127000" indent="-342900">
              <a:lnSpc>
                <a:spcPct val="120000"/>
              </a:lnSpc>
              <a:spcBef>
                <a:spcPts val="100"/>
              </a:spcBef>
            </a:pPr>
            <a:r>
              <a:rPr lang="en-US" sz="1900" b="1" dirty="0">
                <a:solidFill>
                  <a:schemeClr val="bg1"/>
                </a:solidFill>
              </a:rPr>
              <a:t>Future Projections</a:t>
            </a:r>
          </a:p>
        </p:txBody>
      </p:sp>
      <p:sp>
        <p:nvSpPr>
          <p:cNvPr id="19" name="Content Placeholder 6">
            <a:extLst>
              <a:ext uri="{FF2B5EF4-FFF2-40B4-BE49-F238E27FC236}">
                <a16:creationId xmlns:a16="http://schemas.microsoft.com/office/drawing/2014/main" id="{EDBC9361-52A9-A0B7-4D02-65226A8AE587}"/>
              </a:ext>
            </a:extLst>
          </p:cNvPr>
          <p:cNvSpPr txBox="1">
            <a:spLocks/>
          </p:cNvSpPr>
          <p:nvPr/>
        </p:nvSpPr>
        <p:spPr bwMode="white">
          <a:xfrm>
            <a:off x="4150499" y="2216198"/>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Relation of unemployment to economic industries/sectors</a:t>
            </a:r>
          </a:p>
          <a:p>
            <a:pPr>
              <a:lnSpc>
                <a:spcPct val="120000"/>
              </a:lnSpc>
              <a:spcBef>
                <a:spcPts val="100"/>
              </a:spcBef>
            </a:pPr>
            <a:r>
              <a:rPr lang="en-US" sz="1900" b="1" dirty="0">
                <a:solidFill>
                  <a:schemeClr val="bg1"/>
                </a:solidFill>
              </a:rPr>
              <a:t>Affect of education level on unemployment.</a:t>
            </a:r>
          </a:p>
        </p:txBody>
      </p:sp>
      <p:pic>
        <p:nvPicPr>
          <p:cNvPr id="23" name="Picture 22">
            <a:extLst>
              <a:ext uri="{FF2B5EF4-FFF2-40B4-BE49-F238E27FC236}">
                <a16:creationId xmlns:a16="http://schemas.microsoft.com/office/drawing/2014/main" id="{ECF81180-CAD1-55FF-A902-C9E149A350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2318" y="4102643"/>
            <a:ext cx="2325365" cy="1887745"/>
          </a:xfrm>
          <a:prstGeom prst="rect">
            <a:avLst/>
          </a:prstGeom>
        </p:spPr>
      </p:pic>
      <p:pic>
        <p:nvPicPr>
          <p:cNvPr id="24" name="Picture 23">
            <a:extLst>
              <a:ext uri="{FF2B5EF4-FFF2-40B4-BE49-F238E27FC236}">
                <a16:creationId xmlns:a16="http://schemas.microsoft.com/office/drawing/2014/main" id="{9D278777-7BCF-C539-0956-A48E5704C47F}"/>
              </a:ext>
            </a:extLst>
          </p:cNvPr>
          <p:cNvPicPr>
            <a:picLocks noChangeAspect="1"/>
          </p:cNvPicPr>
          <p:nvPr/>
        </p:nvPicPr>
        <p:blipFill>
          <a:blip r:embed="rId5"/>
          <a:srcRect b="13426"/>
          <a:stretch/>
        </p:blipFill>
        <p:spPr>
          <a:xfrm>
            <a:off x="4698245" y="3666515"/>
            <a:ext cx="2795509" cy="1887745"/>
          </a:xfrm>
          <a:prstGeom prst="rect">
            <a:avLst/>
          </a:prstGeom>
        </p:spPr>
      </p:pic>
      <p:pic>
        <p:nvPicPr>
          <p:cNvPr id="25" name="Picture 24">
            <a:extLst>
              <a:ext uri="{FF2B5EF4-FFF2-40B4-BE49-F238E27FC236}">
                <a16:creationId xmlns:a16="http://schemas.microsoft.com/office/drawing/2014/main" id="{07D34DAC-49D3-0102-6AA9-89D4615BB6E3}"/>
              </a:ext>
            </a:extLst>
          </p:cNvPr>
          <p:cNvPicPr>
            <a:picLocks noChangeAspect="1"/>
          </p:cNvPicPr>
          <p:nvPr/>
        </p:nvPicPr>
        <p:blipFill>
          <a:blip r:embed="rId6"/>
          <a:stretch>
            <a:fillRect/>
          </a:stretch>
        </p:blipFill>
        <p:spPr>
          <a:xfrm>
            <a:off x="534000" y="3641492"/>
            <a:ext cx="2746530" cy="1831592"/>
          </a:xfrm>
          <a:prstGeom prst="rect">
            <a:avLst/>
          </a:prstGeom>
        </p:spPr>
      </p:pic>
      <p:sp>
        <p:nvSpPr>
          <p:cNvPr id="9" name="Rectangle 8">
            <a:extLst>
              <a:ext uri="{FF2B5EF4-FFF2-40B4-BE49-F238E27FC236}">
                <a16:creationId xmlns:a16="http://schemas.microsoft.com/office/drawing/2014/main" id="{039D1E64-DF6E-1446-0EC1-C7F9BB7F8DC4}"/>
              </a:ext>
            </a:extLst>
          </p:cNvPr>
          <p:cNvSpPr/>
          <p:nvPr/>
        </p:nvSpPr>
        <p:spPr>
          <a:xfrm>
            <a:off x="4125987" y="1581155"/>
            <a:ext cx="3972693" cy="44092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6958E0-880D-E70F-6B79-5EB2EC7C01E5}"/>
              </a:ext>
            </a:extLst>
          </p:cNvPr>
          <p:cNvSpPr/>
          <p:nvPr/>
        </p:nvSpPr>
        <p:spPr>
          <a:xfrm>
            <a:off x="111011" y="1459500"/>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6">
            <a:extLst>
              <a:ext uri="{FF2B5EF4-FFF2-40B4-BE49-F238E27FC236}">
                <a16:creationId xmlns:a16="http://schemas.microsoft.com/office/drawing/2014/main" id="{8595461F-87ED-8885-DA43-BC535B3301DD}"/>
              </a:ext>
            </a:extLst>
          </p:cNvPr>
          <p:cNvSpPr txBox="1">
            <a:spLocks/>
          </p:cNvSpPr>
          <p:nvPr/>
        </p:nvSpPr>
        <p:spPr bwMode="white">
          <a:xfrm>
            <a:off x="8128002" y="2237723"/>
            <a:ext cx="3975097" cy="21466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00"/>
              </a:spcBef>
            </a:pPr>
            <a:r>
              <a:rPr lang="en-US" sz="1900" b="1" dirty="0">
                <a:solidFill>
                  <a:schemeClr val="bg1"/>
                </a:solidFill>
              </a:rPr>
              <a:t>Impact of COVID-19 on different market sectors</a:t>
            </a:r>
          </a:p>
          <a:p>
            <a:pPr>
              <a:lnSpc>
                <a:spcPct val="120000"/>
              </a:lnSpc>
              <a:spcBef>
                <a:spcPts val="100"/>
              </a:spcBef>
            </a:pPr>
            <a:r>
              <a:rPr lang="en-US" sz="1900" b="1" dirty="0">
                <a:solidFill>
                  <a:schemeClr val="bg1"/>
                </a:solidFill>
              </a:rPr>
              <a:t>Change in unemployment, wages, and jobs before and after covid</a:t>
            </a:r>
          </a:p>
        </p:txBody>
      </p:sp>
      <p:sp>
        <p:nvSpPr>
          <p:cNvPr id="3" name="Rectangle 2">
            <a:extLst>
              <a:ext uri="{FF2B5EF4-FFF2-40B4-BE49-F238E27FC236}">
                <a16:creationId xmlns:a16="http://schemas.microsoft.com/office/drawing/2014/main" id="{1B9DBA1E-9174-FB99-44B3-B86AFA45A40F}"/>
              </a:ext>
            </a:extLst>
          </p:cNvPr>
          <p:cNvSpPr/>
          <p:nvPr/>
        </p:nvSpPr>
        <p:spPr>
          <a:xfrm>
            <a:off x="8156971" y="1447801"/>
            <a:ext cx="3977499" cy="4652542"/>
          </a:xfrm>
          <a:prstGeom prst="rect">
            <a:avLst/>
          </a:prstGeom>
          <a:solidFill>
            <a:srgbClr val="0029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20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3697-FBD7-77C6-D449-3385A9C5BA4D}"/>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BA888419-ADDC-BF43-D2E0-CF5E8A1EF0C2}"/>
              </a:ext>
            </a:extLst>
          </p:cNvPr>
          <p:cNvSpPr>
            <a:spLocks noGrp="1"/>
          </p:cNvSpPr>
          <p:nvPr>
            <p:ph type="sldNum" sz="quarter" idx="12"/>
          </p:nvPr>
        </p:nvSpPr>
        <p:spPr/>
        <p:txBody>
          <a:bodyPr/>
          <a:lstStyle/>
          <a:p>
            <a:fld id="{82EE24B5-652C-4DB5-B7C3-B5BBEC1280B1}" type="slidenum">
              <a:rPr lang="en-US" noProof="0" smtClean="0"/>
              <a:t>8</a:t>
            </a:fld>
            <a:endParaRPr lang="en-US" noProof="0" dirty="0"/>
          </a:p>
        </p:txBody>
      </p:sp>
    </p:spTree>
    <p:extLst>
      <p:ext uri="{BB962C8B-B14F-4D97-AF65-F5344CB8AC3E}">
        <p14:creationId xmlns:p14="http://schemas.microsoft.com/office/powerpoint/2010/main" val="13100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6E24-1FED-4FC9-4A89-73263B23AB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A753D2B-286F-B0CC-02DC-ED1366A4C56F}"/>
              </a:ext>
            </a:extLst>
          </p:cNvPr>
          <p:cNvSpPr>
            <a:spLocks noGrp="1"/>
          </p:cNvSpPr>
          <p:nvPr>
            <p:ph type="sldNum" sz="quarter" idx="12"/>
          </p:nvPr>
        </p:nvSpPr>
        <p:spPr/>
        <p:txBody>
          <a:bodyPr/>
          <a:lstStyle/>
          <a:p>
            <a:fld id="{82EE24B5-652C-4DB5-B7C3-B5BBEC1280B1}" type="slidenum">
              <a:rPr lang="en-US" noProof="0" smtClean="0"/>
              <a:t>9</a:t>
            </a:fld>
            <a:endParaRPr lang="en-US" noProof="0" dirty="0"/>
          </a:p>
        </p:txBody>
      </p:sp>
    </p:spTree>
    <p:extLst>
      <p:ext uri="{BB962C8B-B14F-4D97-AF65-F5344CB8AC3E}">
        <p14:creationId xmlns:p14="http://schemas.microsoft.com/office/powerpoint/2010/main" val="4279782151"/>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6424BB-EAA6-407D-B654-E2F7AD52C4E4}">
  <we:reference id="wa104381786" version="1.0.2.0" store="en-US" storeType="OMEX"/>
  <we:alternateReferences>
    <we:reference id="WA104381786" version="1.0.2.0" store="WA104381786" storeType="OMEX"/>
  </we:alternateReferences>
  <we:properties>
    <we:property name="opro.docutize.rootState" value="{&quot;createdDdoVersion&quot;:&quot;1.11.4&quot;,&quot;updateDdoVersion&quot;:&quot;1.11.4&quot;,&quot;platform&quot;:&quot;live&quot;,&quot;docutizeAccessKey&quot;:&quot;&quot;,&quot;lang&quot;:&quot;&quot;,&quot;useStream&quot;:&quot;false&quot;,&quot;usePixelSizeMode&quot;:&quot;v2.0.init&quot;,&quot;detailOutputMode&quot;:&quot;SAME_TAG&quot;,&quot;wordBandJudgeMode&quot;:&quot;MULTIPLE_LINES&quot;,&quot;wordRowCopyMode&quot;:&quot;v1.1&quot;,&quot;wordBrMode&quot;:&quot;paragraph&quot;,&quot;wordCrlfMode&quot;:&quot;line&quot;,&quot;imageNotFoundStr&quot;:&quot;n_a&quot;,&quot;tagUnmatchThen&quot;:&quot;not_do&quot;,&quot;otherSheetAddressFix&quot;:&quot;true&quot;,&quot;formulaFromTd&quot;:&quot;true&quot;,&quot;fieldAttrIn&quot;:&quot;ADDIN_SEQ&quot;,&quot;imageResize&quot;:&quot;true&quot;,&quot;imageShrink&quot;:&quot;true&quot;,&quot;separatorJoiner&quot;:&quot;,&quot;,&quot;separatorSandChar&quot;:&quot;\&quot;&quot;,&quot;textDatasetHeaderMode&quot;:&quot;DATA&quot;,&quot;readPassword&quot;:&quot;&quot;,&quot;writePassword&quot;:&quot;&quot;,&quot;errorSheet&quot;:&quot;true&quot;,&quot;overflowThen&quot;:&quot;error_sheet&quot;,&quot;cFormatCopy&quot;:&quot;update_range&quot;,&quot;savedBy&quot;:&quot;office&quot;,&quot;repeatTagOnBrowser&quot;:&quot;&quot;,&quot;imageReadDpi&quot;:&quot;true_always&quot;,&quot;cellNewLineChar&quot;:&quot;lf&quot;,&quot;repeatDefs&quot;:[],&quot;graphs&quot;:[],&quot;reports&quot;:[{&quot;reportName&quot;:&quot;&quot;,&quot;reportId&quot;:1,&quot;tables&quot;:[{&quot;type&quot;:&quot;page&quot;,&quot;objectType&quot;:&quot;&quot;,&quot;objectName&quot;:&quot;DataSet 1&quot;,&quot;tableId&quot;:1,&quot;fields&quot;:[],&quot;tableKey&quot;:0}]}]}"/>
    <we:property name="Office.AutoShowTaskpaneWithDocument" value="fals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379</TotalTime>
  <Words>1437</Words>
  <Application>Microsoft Office PowerPoint</Application>
  <PresentationFormat>Widescreen</PresentationFormat>
  <Paragraphs>278</Paragraphs>
  <Slides>20</Slides>
  <Notes>14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vt:lpstr>
      <vt:lpstr>Calibri</vt:lpstr>
      <vt:lpstr>Courier New</vt:lpstr>
      <vt:lpstr>Gill Sans MT</vt:lpstr>
      <vt:lpstr>Office Theme</vt:lpstr>
      <vt:lpstr>Unemployment  Data Analysis</vt:lpstr>
      <vt:lpstr>Concept</vt:lpstr>
      <vt:lpstr>Areas Of Investigation</vt:lpstr>
      <vt:lpstr>Areas Of Investigation</vt:lpstr>
      <vt:lpstr>AI Impact in the Labor Market  </vt:lpstr>
      <vt:lpstr>US in the World: A Global Perspective on AI Jobs</vt:lpstr>
      <vt:lpstr>Areas Of Investigation</vt:lpstr>
      <vt:lpstr>PowerPoint Presentation</vt:lpstr>
      <vt:lpstr>PowerPoint Presentation</vt:lpstr>
      <vt:lpstr>Areas Of Investigation</vt:lpstr>
      <vt:lpstr>Impact of COVID-19 on Unemployment (1/2)</vt:lpstr>
      <vt:lpstr>Impact of COVID-19 on Unemployment (2/2)</vt:lpstr>
      <vt:lpstr>THE MARKET: Lorem ipsum dolor sit amet</vt:lpstr>
      <vt:lpstr>OUR SERVICES</vt:lpstr>
      <vt:lpstr>REVENUE MODEL</vt:lpstr>
      <vt:lpstr>SALES FORECAST</vt:lpstr>
      <vt:lpstr>THE TEAM</vt:lpstr>
      <vt:lpstr>MAJOR COMPETITORS</vt:lpstr>
      <vt:lpstr>REQUIRED FUNDING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Bollinger</dc:creator>
  <cp:lastModifiedBy>papa mediop anne</cp:lastModifiedBy>
  <cp:revision>6</cp:revision>
  <dcterms:created xsi:type="dcterms:W3CDTF">2025-01-16T02:04:23Z</dcterms:created>
  <dcterms:modified xsi:type="dcterms:W3CDTF">2025-01-26T04:00:37Z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